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8"/>
  </p:notesMasterIdLst>
  <p:handoutMasterIdLst>
    <p:handoutMasterId r:id="rId9"/>
  </p:handoutMasterIdLst>
  <p:sldIdLst>
    <p:sldId id="256" r:id="rId2"/>
    <p:sldId id="277" r:id="rId3"/>
    <p:sldId id="264" r:id="rId4"/>
    <p:sldId id="283" r:id="rId5"/>
    <p:sldId id="285" r:id="rId6"/>
    <p:sldId id="28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4" autoAdjust="0"/>
    <p:restoredTop sz="94701" autoAdjust="0"/>
  </p:normalViewPr>
  <p:slideViewPr>
    <p:cSldViewPr snapToGrid="0">
      <p:cViewPr varScale="1">
        <p:scale>
          <a:sx n="65" d="100"/>
          <a:sy n="65" d="100"/>
        </p:scale>
        <p:origin x="152" y="60"/>
      </p:cViewPr>
      <p:guideLst/>
    </p:cSldViewPr>
  </p:slideViewPr>
  <p:outlineViewPr>
    <p:cViewPr>
      <p:scale>
        <a:sx n="33" d="100"/>
        <a:sy n="33" d="100"/>
      </p:scale>
      <p:origin x="0" y="-86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 snapToGrid="0">
      <p:cViewPr varScale="1">
        <p:scale>
          <a:sx n="60" d="100"/>
          <a:sy n="60" d="100"/>
        </p:scale>
        <p:origin x="319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B5605E-520E-41C8-9858-E38F4190EA6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CAF2BF-00BC-45E0-89AD-DBC150721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67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6F344B-9805-4CDE-8E45-291FDBC9EF7D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8A697F-50AF-4C2F-A5EF-940AA3FC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9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A697F-50AF-4C2F-A5EF-940AA3FCE3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4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A697F-50AF-4C2F-A5EF-940AA3FCE3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93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A697F-50AF-4C2F-A5EF-940AA3FCE3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54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A697F-50AF-4C2F-A5EF-940AA3FCE3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2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9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2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4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3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9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4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8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9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329" y="322762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i="1" dirty="0"/>
              <a:t>Supporting Individuals living with HIV/AIDS and preventing new infections. </a:t>
            </a:r>
          </a:p>
          <a:p>
            <a:r>
              <a:rPr lang="en-US" sz="3200" dirty="0"/>
              <a:t>hivalliance.org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41264" y="146555"/>
            <a:ext cx="644937" cy="12327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134" y="1744325"/>
            <a:ext cx="8367195" cy="124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4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85311"/>
          <a:stretch/>
        </p:blipFill>
        <p:spPr>
          <a:xfrm>
            <a:off x="0" y="410365"/>
            <a:ext cx="12192000" cy="1188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28" y="416261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HIV Alliance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128" y="1841954"/>
            <a:ext cx="10050093" cy="4351338"/>
          </a:xfrm>
        </p:spPr>
        <p:txBody>
          <a:bodyPr>
            <a:noAutofit/>
          </a:bodyPr>
          <a:lstStyle/>
          <a:p>
            <a:r>
              <a:rPr lang="en-US" sz="3200" b="1" dirty="0"/>
              <a:t>Care for over 1,000 people living with HIV in 13 counties</a:t>
            </a:r>
          </a:p>
          <a:p>
            <a:r>
              <a:rPr lang="en-US" sz="3200" b="1" dirty="0"/>
              <a:t>Care for 75 people living with HCV in Lane County</a:t>
            </a:r>
          </a:p>
          <a:p>
            <a:r>
              <a:rPr lang="en-US" sz="3200" b="1" dirty="0"/>
              <a:t>HIV, HCV, &amp; STI Testing onsite and offsite. </a:t>
            </a:r>
          </a:p>
          <a:p>
            <a:r>
              <a:rPr lang="en-US" sz="3200" b="1" dirty="0"/>
              <a:t>Education to almost 10,000 youth in 3 counties</a:t>
            </a:r>
          </a:p>
          <a:p>
            <a:r>
              <a:rPr lang="en-US" sz="3200" b="1" dirty="0"/>
              <a:t>Outreach to over 3,000 high risk community members</a:t>
            </a:r>
          </a:p>
          <a:p>
            <a:r>
              <a:rPr lang="en-US" sz="3200" b="1" dirty="0"/>
              <a:t>Syringe Exchange in Lane, Douglas, Curry, Coos, Marion and Josephine Counties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6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2" b="42867"/>
          <a:stretch/>
        </p:blipFill>
        <p:spPr>
          <a:xfrm>
            <a:off x="0" y="681149"/>
            <a:ext cx="12866915" cy="1144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149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Hepatitis C Case Management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47" y="2214924"/>
            <a:ext cx="9917560" cy="4261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Mission: </a:t>
            </a:r>
            <a:r>
              <a:rPr lang="en-US" sz="2400" dirty="0"/>
              <a:t>Interrupt the spread of Hepatitis C through testing and educating those at risk of transmission.</a:t>
            </a:r>
          </a:p>
          <a:p>
            <a:pPr marL="0" indent="0">
              <a:buNone/>
            </a:pPr>
            <a:r>
              <a:rPr lang="en-US" sz="2400" dirty="0"/>
              <a:t>Focuses on Injection Drug Users who participate in the Syringe Exchange Program, Persons who have previously been incarcerated, and others at risk for infection per the CDC.</a:t>
            </a:r>
          </a:p>
          <a:p>
            <a:r>
              <a:rPr lang="en-US" sz="2400" dirty="0"/>
              <a:t>Provides Care Coordination to </a:t>
            </a:r>
            <a:r>
              <a:rPr lang="en-US" sz="2400" b="1" dirty="0"/>
              <a:t>75 Clients</a:t>
            </a:r>
          </a:p>
          <a:p>
            <a:r>
              <a:rPr lang="en-US" sz="2400" dirty="0"/>
              <a:t>Referrals to </a:t>
            </a:r>
            <a:r>
              <a:rPr lang="en-US" sz="2400" b="1" dirty="0"/>
              <a:t>125 individuals</a:t>
            </a:r>
          </a:p>
          <a:p>
            <a:r>
              <a:rPr lang="en-US" sz="2400" dirty="0"/>
              <a:t>Hepatitis C Dinners, Bus Passes, Gas Cards, Food Boxes, Care Plans</a:t>
            </a:r>
          </a:p>
          <a:p>
            <a:r>
              <a:rPr lang="en-US" sz="2400" dirty="0"/>
              <a:t>Providing HCV Case Management in Lane County since 2011</a:t>
            </a:r>
          </a:p>
        </p:txBody>
      </p:sp>
    </p:spTree>
    <p:extLst>
      <p:ext uri="{BB962C8B-B14F-4D97-AF65-F5344CB8AC3E}">
        <p14:creationId xmlns:p14="http://schemas.microsoft.com/office/powerpoint/2010/main" val="413934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2" b="42867"/>
          <a:stretch/>
        </p:blipFill>
        <p:spPr>
          <a:xfrm>
            <a:off x="0" y="681149"/>
            <a:ext cx="12866915" cy="1144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149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Hepatitis C Case Management Expansion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47" y="2214924"/>
            <a:ext cx="9917560" cy="4261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Hepatitis C Case Manager (HCV CM): Leland Hilarides </a:t>
            </a:r>
          </a:p>
          <a:p>
            <a:r>
              <a:rPr lang="en-US" sz="2400" dirty="0"/>
              <a:t>Received Grant to expand HCV Case Management Program and HCV Testing Services in Lane County - October 2019</a:t>
            </a:r>
          </a:p>
          <a:p>
            <a:r>
              <a:rPr lang="en-US" sz="2400" dirty="0"/>
              <a:t>FTE of HCV CM and Testing Coordinator increased from 0.5 to 1.0 FTE each</a:t>
            </a:r>
          </a:p>
          <a:p>
            <a:r>
              <a:rPr lang="en-US" sz="2400" dirty="0"/>
              <a:t>Previously only screened for HCV, will now provide confirmatory testing services with expansion</a:t>
            </a:r>
          </a:p>
          <a:p>
            <a:r>
              <a:rPr lang="en-US" sz="2400" dirty="0"/>
              <a:t>Two main goals of expansion:</a:t>
            </a:r>
          </a:p>
          <a:p>
            <a:pPr lvl="1"/>
            <a:r>
              <a:rPr lang="en-US" sz="2000" dirty="0"/>
              <a:t>Increase number of individuals screened and tested for HCV </a:t>
            </a:r>
          </a:p>
          <a:p>
            <a:pPr lvl="1"/>
            <a:r>
              <a:rPr lang="en-US" sz="2000" dirty="0"/>
              <a:t>Increase number of people living with HCV access medical care in order to receive HCV treatment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339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2" b="42867"/>
          <a:stretch/>
        </p:blipFill>
        <p:spPr>
          <a:xfrm>
            <a:off x="0" y="681149"/>
            <a:ext cx="12866915" cy="1144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149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Next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47" y="2214924"/>
            <a:ext cx="9917560" cy="4261756"/>
          </a:xfrm>
        </p:spPr>
        <p:txBody>
          <a:bodyPr>
            <a:normAutofit/>
          </a:bodyPr>
          <a:lstStyle/>
          <a:p>
            <a:r>
              <a:rPr lang="en-US" sz="2400" dirty="0"/>
              <a:t> Increase number of testing sites and times in Lane County</a:t>
            </a:r>
          </a:p>
          <a:p>
            <a:r>
              <a:rPr lang="en-US" sz="2400" dirty="0"/>
              <a:t>Provide phlebotomy services to do HCV confirmatory testing</a:t>
            </a:r>
          </a:p>
          <a:p>
            <a:r>
              <a:rPr lang="en-US" sz="2400" dirty="0"/>
              <a:t>Refer individuals who test positive for HCV to HCV Case Management </a:t>
            </a:r>
          </a:p>
          <a:p>
            <a:r>
              <a:rPr lang="en-US" sz="2400" dirty="0"/>
              <a:t>Assist individuals living with HCV to access medical care and receive treatment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819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97" y="2183907"/>
            <a:ext cx="9144000" cy="3803912"/>
          </a:xfrm>
        </p:spPr>
        <p:txBody>
          <a:bodyPr>
            <a:normAutofit fontScale="77500" lnSpcReduction="20000"/>
          </a:bodyPr>
          <a:lstStyle/>
          <a:p>
            <a:r>
              <a:rPr lang="en-US" sz="5200" dirty="0"/>
              <a:t>Any Questions?</a:t>
            </a:r>
          </a:p>
          <a:p>
            <a:endParaRPr lang="en-US" sz="3200" dirty="0"/>
          </a:p>
          <a:p>
            <a:r>
              <a:rPr lang="en-US" sz="3200" dirty="0"/>
              <a:t>Testing and Prevention Services</a:t>
            </a:r>
          </a:p>
          <a:p>
            <a:r>
              <a:rPr lang="en-US" sz="3200" dirty="0"/>
              <a:t>Prevention &amp; Education Manager - Dane Zahner</a:t>
            </a:r>
          </a:p>
          <a:p>
            <a:r>
              <a:rPr lang="en-US" sz="3200" dirty="0"/>
              <a:t> </a:t>
            </a:r>
            <a:r>
              <a:rPr lang="en-US" sz="3200" dirty="0">
                <a:hlinkClick r:id="rId2"/>
              </a:rPr>
              <a:t>dzahner@allianceor.org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r>
              <a:rPr lang="en-US" sz="3200" dirty="0"/>
              <a:t>HCV Case Management Program</a:t>
            </a:r>
          </a:p>
          <a:p>
            <a:r>
              <a:rPr lang="en-US" sz="3200" dirty="0"/>
              <a:t>Pilot Programs Manager – Brittney Wright</a:t>
            </a:r>
          </a:p>
          <a:p>
            <a:r>
              <a:rPr lang="en-US" sz="3200" dirty="0">
                <a:hlinkClick r:id="rId2"/>
              </a:rPr>
              <a:t>bwright@allianceor.org</a:t>
            </a:r>
            <a:r>
              <a:rPr lang="en-US" sz="3200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41264" y="146555"/>
            <a:ext cx="644937" cy="12327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193" y="510329"/>
            <a:ext cx="6867614" cy="102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4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</TotalTime>
  <Words>343</Words>
  <Application>Microsoft Office PowerPoint</Application>
  <PresentationFormat>Widescreen</PresentationFormat>
  <Paragraphs>48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HIV Alliance Overview </vt:lpstr>
      <vt:lpstr>Hepatitis C Case Management Overview </vt:lpstr>
      <vt:lpstr>Hepatitis C Case Management Expansion </vt:lpstr>
      <vt:lpstr>Next Steps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@  HIV Alliance</dc:title>
  <dc:creator>lleech</dc:creator>
  <cp:lastModifiedBy>Lorren Sandt</cp:lastModifiedBy>
  <cp:revision>114</cp:revision>
  <cp:lastPrinted>2018-08-09T00:35:49Z</cp:lastPrinted>
  <dcterms:created xsi:type="dcterms:W3CDTF">2018-08-02T21:56:39Z</dcterms:created>
  <dcterms:modified xsi:type="dcterms:W3CDTF">2020-01-05T19:18:03Z</dcterms:modified>
</cp:coreProperties>
</file>