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6"/>
  </p:notesMasterIdLst>
  <p:handoutMasterIdLst>
    <p:handoutMasterId r:id="rId7"/>
  </p:handoutMasterIdLst>
  <p:sldIdLst>
    <p:sldId id="1173" r:id="rId2"/>
    <p:sldId id="289" r:id="rId3"/>
    <p:sldId id="1135" r:id="rId4"/>
    <p:sldId id="1172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6" userDrawn="1">
          <p15:clr>
            <a:srgbClr val="A4A3A4"/>
          </p15:clr>
        </p15:guide>
        <p15:guide id="2" pos="3768" userDrawn="1">
          <p15:clr>
            <a:srgbClr val="A4A3A4"/>
          </p15:clr>
        </p15:guide>
        <p15:guide id="3" pos="2904" userDrawn="1">
          <p15:clr>
            <a:srgbClr val="A4A3A4"/>
          </p15:clr>
        </p15:guide>
        <p15:guide id="4" pos="2016" userDrawn="1">
          <p15:clr>
            <a:srgbClr val="A4A3A4"/>
          </p15:clr>
        </p15:guide>
        <p15:guide id="5" orient="horz" pos="2112" userDrawn="1">
          <p15:clr>
            <a:srgbClr val="A4A3A4"/>
          </p15:clr>
        </p15:guide>
        <p15:guide id="6" pos="6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n Drill" initials="KD" lastIdx="2" clrIdx="0"/>
  <p:cmAuthor id="7" name="LEAHY Judith M" initials="LJM" lastIdx="1" clrIdx="7"/>
  <p:cmAuthor id="1" name="Lauren Maxim" initials="LM" lastIdx="24" clrIdx="1"/>
  <p:cmAuthor id="8" name="Todd Korthuis" initials="TK" lastIdx="1" clrIdx="8"/>
  <p:cmAuthor id="2" name="Michelle Hendricks" initials="MH" lastIdx="46" clrIdx="2"/>
  <p:cmAuthor id="9" name="Andrew Seaman" initials="AS" lastIdx="1" clrIdx="9">
    <p:extLst>
      <p:ext uri="{19B8F6BF-5375-455C-9EA6-DF929625EA0E}">
        <p15:presenceInfo xmlns:p15="http://schemas.microsoft.com/office/powerpoint/2012/main" userId="02b00bbb60d0d689" providerId="Windows Live"/>
      </p:ext>
    </p:extLst>
  </p:cmAuthor>
  <p:cmAuthor id="3" name="Jennifer Lembach" initials="JL" lastIdx="4" clrIdx="3"/>
  <p:cmAuthor id="4" name="Erin Stack" initials="ES" lastIdx="17" clrIdx="4"/>
  <p:cmAuthor id="5" name="Rachel E. Lahoff" initials="REL" lastIdx="7" clrIdx="5"/>
  <p:cmAuthor id="6" name="Erin Stack" initials="ES [2]" lastIdx="19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71"/>
    <a:srgbClr val="EBF7F9"/>
    <a:srgbClr val="FCFEFE"/>
    <a:srgbClr val="C09200"/>
    <a:srgbClr val="CC9B00"/>
    <a:srgbClr val="B08600"/>
    <a:srgbClr val="006600"/>
    <a:srgbClr val="000000"/>
    <a:srgbClr val="237693"/>
    <a:srgbClr val="40A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82201" autoAdjust="0"/>
  </p:normalViewPr>
  <p:slideViewPr>
    <p:cSldViewPr snapToGrid="0">
      <p:cViewPr varScale="1">
        <p:scale>
          <a:sx n="56" d="100"/>
          <a:sy n="56" d="100"/>
        </p:scale>
        <p:origin x="1592" y="52"/>
      </p:cViewPr>
      <p:guideLst>
        <p:guide orient="horz" pos="936"/>
        <p:guide pos="3768"/>
        <p:guide pos="2904"/>
        <p:guide pos="2016"/>
        <p:guide orient="horz" pos="2112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696"/>
    </p:cViewPr>
  </p:sorterViewPr>
  <p:notesViewPr>
    <p:cSldViewPr snapToGrid="0" showGuides="1">
      <p:cViewPr varScale="1">
        <p:scale>
          <a:sx n="92" d="100"/>
          <a:sy n="92" d="100"/>
        </p:scale>
        <p:origin x="3642" y="90"/>
      </p:cViewPr>
      <p:guideLst>
        <p:guide orient="horz" pos="2904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015" cy="464503"/>
          </a:xfrm>
          <a:prstGeom prst="rect">
            <a:avLst/>
          </a:prstGeom>
        </p:spPr>
        <p:txBody>
          <a:bodyPr vert="horz" lIns="90565" tIns="45283" rIns="90565" bIns="4528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243" y="1"/>
            <a:ext cx="2982015" cy="464503"/>
          </a:xfrm>
          <a:prstGeom prst="rect">
            <a:avLst/>
          </a:prstGeom>
        </p:spPr>
        <p:txBody>
          <a:bodyPr vert="horz" lIns="90565" tIns="45283" rIns="90565" bIns="45283" rtlCol="0"/>
          <a:lstStyle>
            <a:lvl1pPr algn="r">
              <a:defRPr sz="1100"/>
            </a:lvl1pPr>
          </a:lstStyle>
          <a:p>
            <a:fld id="{82DD8866-FE23-4FF4-877D-9FA2044DEE3B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2982015" cy="464503"/>
          </a:xfrm>
          <a:prstGeom prst="rect">
            <a:avLst/>
          </a:prstGeom>
        </p:spPr>
        <p:txBody>
          <a:bodyPr vert="horz" lIns="90565" tIns="45283" rIns="90565" bIns="4528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243" y="8830312"/>
            <a:ext cx="2982015" cy="464503"/>
          </a:xfrm>
          <a:prstGeom prst="rect">
            <a:avLst/>
          </a:prstGeom>
        </p:spPr>
        <p:txBody>
          <a:bodyPr vert="horz" lIns="90565" tIns="45283" rIns="90565" bIns="45283" rtlCol="0" anchor="b"/>
          <a:lstStyle>
            <a:lvl1pPr algn="r">
              <a:defRPr sz="1100"/>
            </a:lvl1pPr>
          </a:lstStyle>
          <a:p>
            <a:fld id="{049914E2-D5FF-4B59-9D72-4DF2384BDF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34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015" cy="464503"/>
          </a:xfrm>
          <a:prstGeom prst="rect">
            <a:avLst/>
          </a:prstGeom>
        </p:spPr>
        <p:txBody>
          <a:bodyPr vert="horz" lIns="90565" tIns="45283" rIns="90565" bIns="4528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243" y="1"/>
            <a:ext cx="2982015" cy="464503"/>
          </a:xfrm>
          <a:prstGeom prst="rect">
            <a:avLst/>
          </a:prstGeom>
        </p:spPr>
        <p:txBody>
          <a:bodyPr vert="horz" lIns="90565" tIns="45283" rIns="90565" bIns="45283" rtlCol="0"/>
          <a:lstStyle>
            <a:lvl1pPr algn="r">
              <a:defRPr sz="1100"/>
            </a:lvl1pPr>
          </a:lstStyle>
          <a:p>
            <a:fld id="{1FFE6700-6ABD-4ED9-B9B6-2A3037F45581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06588" y="695325"/>
            <a:ext cx="3068637" cy="230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5" tIns="45283" rIns="90565" bIns="452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562" y="3229307"/>
            <a:ext cx="5506695" cy="5369547"/>
          </a:xfrm>
          <a:prstGeom prst="rect">
            <a:avLst/>
          </a:prstGeom>
        </p:spPr>
        <p:txBody>
          <a:bodyPr vert="horz" lIns="90565" tIns="45283" rIns="90565" bIns="452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2982015" cy="464503"/>
          </a:xfrm>
          <a:prstGeom prst="rect">
            <a:avLst/>
          </a:prstGeom>
        </p:spPr>
        <p:txBody>
          <a:bodyPr vert="horz" lIns="90565" tIns="45283" rIns="90565" bIns="4528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243" y="8830312"/>
            <a:ext cx="2982015" cy="464503"/>
          </a:xfrm>
          <a:prstGeom prst="rect">
            <a:avLst/>
          </a:prstGeom>
        </p:spPr>
        <p:txBody>
          <a:bodyPr vert="horz" lIns="90565" tIns="45283" rIns="90565" bIns="45283" rtlCol="0" anchor="b"/>
          <a:lstStyle>
            <a:lvl1pPr algn="r">
              <a:defRPr sz="1100"/>
            </a:lvl1pPr>
          </a:lstStyle>
          <a:p>
            <a:fld id="{C6368056-5A1E-4CC8-937F-57AB7A789B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6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Injection drug use has led to outbreaks of hepatitis C and HIV in rural communities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Need to improve understanding of opioid use disorder, hepatitis C/HIV transmission, and treatment access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Need to increase access to treatment in rural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C20F1-EADB-45B1-AD97-CF96F9A25C4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4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06588" y="712788"/>
            <a:ext cx="3068637" cy="2301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775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Data Collection</a:t>
            </a:r>
          </a:p>
          <a:p>
            <a:pPr lvl="1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Community Level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Environmental scan of resources and policies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Analysis of county data on opioid/drug-related hospitalizations, deaths, infectious disease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Stakeholder interviews</a:t>
            </a:r>
          </a:p>
          <a:p>
            <a:pPr lvl="1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Provider Level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Buprenorphine prescriber list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Hepatitis C treatment prescriber numbers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Individual Level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Risk assessment surveys with people who inject drugs (PWID)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Qualitative interviews with PWID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22F0F-07D4-475E-9094-014B585503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8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8056-5A1E-4CC8-937F-57AB7A789B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3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368056-5A1E-4CC8-937F-57AB7A789B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8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786611"/>
            <a:ext cx="8458200" cy="1222375"/>
          </a:xfrm>
        </p:spPr>
        <p:txBody>
          <a:bodyPr anchor="t"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EBF-8D02-4042-ABAD-ED3FFE8D0753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A53E1659-BFC2-4C4D-A1B1-086FF24DC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A647-4BE8-42ED-A0C7-460CFB0735CD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A53E1659-BFC2-4C4D-A1B1-086FF24DC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EE17-7BC1-4313-9008-71A45FB57CAB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A53E1659-BFC2-4C4D-A1B1-086FF24DC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 3" panose="05040102010807070707" pitchFamily="18" charset="2"/>
              <a:buChar char=""/>
              <a:defRPr/>
            </a:lvl1pPr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5F51-D68D-493A-8167-70B6FDA55A90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A53E1659-BFC2-4C4D-A1B1-086FF24DC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47B1-874F-48A4-8976-3435467E5DAB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A53E1659-BFC2-4C4D-A1B1-086FF24DC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2672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 3" panose="05040102010807070707" pitchFamily="18" charset="2"/>
              <a:buChar char=""/>
              <a:defRPr sz="2800"/>
            </a:lvl1pPr>
            <a:lvl2pPr marL="742950" indent="-285750">
              <a:buClr>
                <a:schemeClr val="accent1"/>
              </a:buClr>
              <a:buFont typeface="Wingdings 3" panose="05040102010807070707" pitchFamily="18" charset="2"/>
              <a:buChar char=""/>
              <a:defRPr sz="2400"/>
            </a:lvl2pPr>
            <a:lvl3pPr marL="1143000" indent="-228600">
              <a:buClr>
                <a:schemeClr val="accent1"/>
              </a:buClr>
              <a:buFont typeface="Wingdings 3" panose="05040102010807070707" pitchFamily="18" charset="2"/>
              <a:buChar char=""/>
              <a:defRPr sz="2000"/>
            </a:lvl3pPr>
            <a:lvl4pPr marL="1600200" indent="-228600">
              <a:buClr>
                <a:schemeClr val="accent1"/>
              </a:buClr>
              <a:buFont typeface="Wingdings 3" panose="05040102010807070707" pitchFamily="18" charset="2"/>
              <a:buChar char=""/>
              <a:defRPr sz="1800"/>
            </a:lvl4pPr>
            <a:lvl5pPr marL="2057400" indent="-228600">
              <a:buClr>
                <a:schemeClr val="accent1"/>
              </a:buClr>
              <a:buFont typeface="Wingdings 3" panose="05040102010807070707" pitchFamily="18" charset="2"/>
              <a:buChar char=""/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2672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 3" panose="05040102010807070707" pitchFamily="18" charset="2"/>
              <a:buChar char=""/>
              <a:defRPr sz="2800"/>
            </a:lvl1pPr>
            <a:lvl2pPr marL="742950" indent="-285750">
              <a:buClr>
                <a:schemeClr val="accent1"/>
              </a:buClr>
              <a:buFont typeface="Wingdings 3" panose="05040102010807070707" pitchFamily="18" charset="2"/>
              <a:buChar char=""/>
              <a:defRPr sz="2400"/>
            </a:lvl2pPr>
            <a:lvl3pPr marL="1143000" indent="-228600">
              <a:buClr>
                <a:schemeClr val="accent1"/>
              </a:buClr>
              <a:buFont typeface="Wingdings 3" panose="05040102010807070707" pitchFamily="18" charset="2"/>
              <a:buChar char=""/>
              <a:defRPr sz="2000"/>
            </a:lvl3pPr>
            <a:lvl4pPr marL="1600200" indent="-228600">
              <a:buClr>
                <a:schemeClr val="accent1"/>
              </a:buClr>
              <a:buFont typeface="Wingdings 3" panose="05040102010807070707" pitchFamily="18" charset="2"/>
              <a:buChar char=""/>
              <a:defRPr sz="1800"/>
            </a:lvl4pPr>
            <a:lvl5pPr marL="2057400" indent="-228600">
              <a:buClr>
                <a:schemeClr val="accent1"/>
              </a:buClr>
              <a:buFont typeface="Wingdings 3" panose="05040102010807070707" pitchFamily="18" charset="2"/>
              <a:buChar char=""/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417D-622E-4E79-823E-954707C76512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A53E1659-BFC2-4C4D-A1B1-086FF24DC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83235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  <a:lvl4pPr marL="1600200" indent="-228600">
              <a:buFont typeface="Wingdings" panose="05000000000000000000" pitchFamily="2" charset="2"/>
              <a:buChar char="§"/>
              <a:defRPr sz="1600"/>
            </a:lvl4pPr>
            <a:lvl5pPr marL="2057400" indent="-228600">
              <a:buFont typeface="Wingdings" panose="05000000000000000000" pitchFamily="2" charset="2"/>
              <a:buChar char="§"/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  <a:lvl4pPr marL="1600200" indent="-228600">
              <a:buFont typeface="Wingdings" panose="05000000000000000000" pitchFamily="2" charset="2"/>
              <a:buChar char="§"/>
              <a:defRPr sz="1600"/>
            </a:lvl4pPr>
            <a:lvl5pPr marL="2057400" indent="-228600">
              <a:buFont typeface="Wingdings" panose="05000000000000000000" pitchFamily="2" charset="2"/>
              <a:buChar char="§"/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9A26-5AC5-4926-BC34-1CB343897A9D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  <a:prstGeom prst="rect">
            <a:avLst/>
          </a:prstGeom>
        </p:spPr>
        <p:txBody>
          <a:bodyPr/>
          <a:lstStyle/>
          <a:p>
            <a:fld id="{A53E1659-BFC2-4C4D-A1B1-086FF24DCE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55626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FA30-D09D-43B9-ABDD-6746EF6656A5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A53E1659-BFC2-4C4D-A1B1-086FF24DCE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7493-B02F-4D35-996E-8E6F4866BDDC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A53E1659-BFC2-4C4D-A1B1-086FF24DC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6332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2705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5720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264B-58F7-4CD6-AA49-4C247C1970F9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A53E1659-BFC2-4C4D-A1B1-086FF24DC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3459-8E70-4FC4-A0CB-DFCE60AE9C11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A53E1659-BFC2-4C4D-A1B1-086FF24DCE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407192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946650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1BA956-5EE7-4B1B-AE5B-3F0FF6B8D3AB}" type="datetime1">
              <a:rPr lang="en-US" smtClean="0"/>
              <a:t>1/5/2020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1">
              <a:lumMod val="50000"/>
              <a:lumOff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3" panose="05040102010807070707" pitchFamily="18" charset="2"/>
        <a:buChar char="u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anose="05000000000000000000" pitchFamily="2" charset="2"/>
        <a:buChar char="§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anose="05000000000000000000" pitchFamily="2" charset="2"/>
        <a:buChar char="§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anose="05000000000000000000" pitchFamily="2" charset="2"/>
        <a:buChar char="§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 panose="05000000000000000000" pitchFamily="2" charset="2"/>
        <a:buChar char="§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hyperlink" Target="about:blank" TargetMode="Externa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57C016-18AC-4DF8-BD5F-310A7561F9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97"/>
          <a:stretch/>
        </p:blipFill>
        <p:spPr>
          <a:xfrm rot="10800000">
            <a:off x="0" y="1668392"/>
            <a:ext cx="9142644" cy="513403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2411EC8-F5C7-4F3A-BFC9-0C4E4FBD6416}"/>
              </a:ext>
            </a:extLst>
          </p:cNvPr>
          <p:cNvGrpSpPr/>
          <p:nvPr/>
        </p:nvGrpSpPr>
        <p:grpSpPr>
          <a:xfrm>
            <a:off x="-12700" y="0"/>
            <a:ext cx="9144000" cy="1737361"/>
            <a:chOff x="-7419" y="-13394"/>
            <a:chExt cx="9151420" cy="173736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9EC7F28-DEF8-4479-AC84-03E9AF07D4E1}"/>
                </a:ext>
              </a:extLst>
            </p:cNvPr>
            <p:cNvSpPr txBox="1"/>
            <p:nvPr/>
          </p:nvSpPr>
          <p:spPr>
            <a:xfrm>
              <a:off x="-1" y="-13393"/>
              <a:ext cx="9144002" cy="17373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1350" dirty="0"/>
            </a:p>
          </p:txBody>
        </p:sp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C70CBB16-B91F-4CB2-B7C8-0A46C7D5AE73}"/>
                </a:ext>
              </a:extLst>
            </p:cNvPr>
            <p:cNvSpPr txBox="1">
              <a:spLocks/>
            </p:cNvSpPr>
            <p:nvPr/>
          </p:nvSpPr>
          <p:spPr>
            <a:xfrm>
              <a:off x="-7419" y="-13394"/>
              <a:ext cx="9150061" cy="17373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5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Oregon-HOPE</a:t>
              </a:r>
            </a:p>
            <a:p>
              <a:pPr algn="ctr"/>
              <a:r>
                <a:rPr lang="en-US" sz="32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egon </a:t>
              </a:r>
              <a:r>
                <a:rPr lang="en-US" sz="32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</a:t>
              </a:r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IV/</a:t>
              </a:r>
              <a:r>
                <a:rPr lang="en-US" sz="32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</a:t>
              </a:r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epatitis and </a:t>
              </a:r>
              <a:br>
                <a:rPr lang="en-US" sz="3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32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</a:t>
              </a:r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pioid </a:t>
              </a:r>
              <a:r>
                <a:rPr lang="en-US" sz="32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revention and </a:t>
              </a:r>
              <a:r>
                <a:rPr lang="en-US" sz="32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ngagement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AF5C38E-9434-4019-A363-3B7A1C29D392}"/>
              </a:ext>
            </a:extLst>
          </p:cNvPr>
          <p:cNvGrpSpPr/>
          <p:nvPr/>
        </p:nvGrpSpPr>
        <p:grpSpPr>
          <a:xfrm>
            <a:off x="0" y="4282600"/>
            <a:ext cx="9144000" cy="2487585"/>
            <a:chOff x="-13479" y="5441498"/>
            <a:chExt cx="9163540" cy="1115097"/>
          </a:xfrm>
        </p:grpSpPr>
        <p:sp>
          <p:nvSpPr>
            <p:cNvPr id="9" name="Title 1">
              <a:extLst>
                <a:ext uri="{FF2B5EF4-FFF2-40B4-BE49-F238E27FC236}">
                  <a16:creationId xmlns:a16="http://schemas.microsoft.com/office/drawing/2014/main" id="{A763EB65-B5BE-4724-8A4A-2B974C522290}"/>
                </a:ext>
              </a:extLst>
            </p:cNvPr>
            <p:cNvSpPr txBox="1">
              <a:spLocks/>
            </p:cNvSpPr>
            <p:nvPr/>
          </p:nvSpPr>
          <p:spPr>
            <a:xfrm>
              <a:off x="-13479" y="5441498"/>
              <a:ext cx="9150061" cy="111509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2231231"/>
              <a:endParaRPr lang="en-US" sz="15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B8C2857-DD03-4854-93AE-24EB2996632C}"/>
                </a:ext>
              </a:extLst>
            </p:cNvPr>
            <p:cNvSpPr txBox="1"/>
            <p:nvPr/>
          </p:nvSpPr>
          <p:spPr>
            <a:xfrm>
              <a:off x="7418" y="5682341"/>
              <a:ext cx="9142643" cy="25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CCD4D-7FE3-4D36-A211-DEEA9F43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E1659-BFC2-4C4D-A1B1-086FF24DCE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FE441-3629-413F-8FAB-1C873ABC1B71}"/>
              </a:ext>
            </a:extLst>
          </p:cNvPr>
          <p:cNvSpPr/>
          <p:nvPr/>
        </p:nvSpPr>
        <p:spPr>
          <a:xfrm>
            <a:off x="133308" y="4537499"/>
            <a:ext cx="8738504" cy="834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7763" lvl="0" indent="-1030288">
              <a:lnSpc>
                <a:spcPct val="90000"/>
              </a:lnSpc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Principal Investigator,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Todd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/>
              </a:rPr>
              <a:t>Korthuis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korthuis@ohsu.edu</a:t>
            </a:r>
            <a:endParaRPr lang="en-US" sz="2400" dirty="0">
              <a:solidFill>
                <a:schemeClr val="bg1"/>
              </a:solidFill>
              <a:latin typeface="Calibri" panose="020F0502020204030204"/>
            </a:endParaRPr>
          </a:p>
          <a:p>
            <a:pPr marL="1147763" lvl="0" indent="-1030288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Co-Investigator,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Ann Thomas </a:t>
            </a:r>
            <a:r>
              <a:rPr lang="en-US" sz="2400" dirty="0">
                <a:solidFill>
                  <a:schemeClr val="bg1"/>
                </a:solidFill>
                <a:latin typeface="Calibri" panose="020F050202020403020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Ann.R.Thomas@dhsoha.state.or.us</a:t>
            </a:r>
            <a:endParaRPr lang="en-US" sz="2400" dirty="0">
              <a:solidFill>
                <a:schemeClr val="bg1"/>
              </a:solidFill>
              <a:latin typeface="Calibri" panose="020F0502020204030204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49081CE-7AC8-44FE-B1DE-086DE4B97753}"/>
              </a:ext>
            </a:extLst>
          </p:cNvPr>
          <p:cNvGrpSpPr/>
          <p:nvPr/>
        </p:nvGrpSpPr>
        <p:grpSpPr>
          <a:xfrm>
            <a:off x="-751" y="5739060"/>
            <a:ext cx="9144001" cy="1063366"/>
            <a:chOff x="152401" y="5447489"/>
            <a:chExt cx="8839200" cy="106336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4151FDC-6041-43FB-80C5-D2A02D6D151C}"/>
                </a:ext>
              </a:extLst>
            </p:cNvPr>
            <p:cNvSpPr/>
            <p:nvPr/>
          </p:nvSpPr>
          <p:spPr>
            <a:xfrm>
              <a:off x="152401" y="5447489"/>
              <a:ext cx="8839200" cy="10633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661BBC5-E4BB-4EB3-A847-FE904E077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655" y="5502027"/>
              <a:ext cx="1360160" cy="94644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8AF61A8-36F0-4918-B311-9DAE211FE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875" y="5562966"/>
              <a:ext cx="1181835" cy="44297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50E9285-10CF-4822-A792-C8791BCAB9F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878" y="5584606"/>
              <a:ext cx="1686711" cy="2506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DD29E99-9001-45E0-92F2-21B314424D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r="11477"/>
            <a:stretch/>
          </p:blipFill>
          <p:spPr>
            <a:xfrm>
              <a:off x="4616329" y="6005209"/>
              <a:ext cx="1181835" cy="443264"/>
            </a:xfrm>
            <a:prstGeom prst="rect">
              <a:avLst/>
            </a:prstGeom>
          </p:spPr>
        </p:pic>
      </p:grp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148127CE-21B9-46FA-849F-5742436BBBB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275" y="6289107"/>
            <a:ext cx="1461046" cy="489487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860B237-7549-44FB-8DE9-71FE4490F81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784" y="5933761"/>
            <a:ext cx="1574800" cy="62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6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6CAD585D-2E0B-490B-9865-5EEEF636FAA6}"/>
              </a:ext>
            </a:extLst>
          </p:cNvPr>
          <p:cNvGrpSpPr/>
          <p:nvPr/>
        </p:nvGrpSpPr>
        <p:grpSpPr>
          <a:xfrm>
            <a:off x="-160637" y="293673"/>
            <a:ext cx="9304637" cy="731520"/>
            <a:chOff x="-160637" y="293673"/>
            <a:chExt cx="9304637" cy="73152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339685C-C4E7-49DD-BBEA-99187FAF96AA}"/>
                </a:ext>
              </a:extLst>
            </p:cNvPr>
            <p:cNvSpPr/>
            <p:nvPr/>
          </p:nvSpPr>
          <p:spPr>
            <a:xfrm>
              <a:off x="0" y="293673"/>
              <a:ext cx="9144000" cy="7315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itle 1">
              <a:extLst>
                <a:ext uri="{FF2B5EF4-FFF2-40B4-BE49-F238E27FC236}">
                  <a16:creationId xmlns:a16="http://schemas.microsoft.com/office/drawing/2014/main" id="{A6896596-E40F-4D26-888F-711F47271062}"/>
                </a:ext>
              </a:extLst>
            </p:cNvPr>
            <p:cNvSpPr txBox="1">
              <a:spLocks/>
            </p:cNvSpPr>
            <p:nvPr/>
          </p:nvSpPr>
          <p:spPr>
            <a:xfrm>
              <a:off x="-160637" y="299596"/>
              <a:ext cx="9143999" cy="724344"/>
            </a:xfrm>
            <a:prstGeom prst="rect">
              <a:avLst/>
            </a:prstGeom>
          </p:spPr>
          <p:txBody>
            <a:bodyPr vert="horz" anchor="ctr">
              <a:no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b="1" cap="none" dirty="0">
                  <a:solidFill>
                    <a:schemeClr val="bg1"/>
                  </a:solidFill>
                  <a:latin typeface="Calibri" panose="020F0502020204030204" pitchFamily="34" charset="0"/>
                </a:rPr>
                <a:t>OR-HOPE Multi-level Interventions</a:t>
              </a:r>
              <a:endParaRPr lang="en-US" sz="4800" b="1" cap="none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6D6264-F365-4F5F-96D4-6267E721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E1659-BFC2-4C4D-A1B1-086FF24DCEAE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AC1ABE-EBE9-4C4A-A6DE-287C9D68D811}"/>
              </a:ext>
            </a:extLst>
          </p:cNvPr>
          <p:cNvGrpSpPr/>
          <p:nvPr/>
        </p:nvGrpSpPr>
        <p:grpSpPr>
          <a:xfrm>
            <a:off x="508668" y="1219294"/>
            <a:ext cx="8255953" cy="1097280"/>
            <a:chOff x="508668" y="1219294"/>
            <a:chExt cx="8255953" cy="1097280"/>
          </a:xfrm>
        </p:grpSpPr>
        <p:sp>
          <p:nvSpPr>
            <p:cNvPr id="14" name="Text Box 199">
              <a:extLst>
                <a:ext uri="{FF2B5EF4-FFF2-40B4-BE49-F238E27FC236}">
                  <a16:creationId xmlns:a16="http://schemas.microsoft.com/office/drawing/2014/main" id="{20FD08C6-00E9-4BEC-96A7-1243C4F23A3E}"/>
                </a:ext>
              </a:extLst>
            </p:cNvPr>
            <p:cNvSpPr txBox="1">
              <a:spLocks/>
            </p:cNvSpPr>
            <p:nvPr/>
          </p:nvSpPr>
          <p:spPr>
            <a:xfrm>
              <a:off x="508668" y="1219294"/>
              <a:ext cx="3200400" cy="10972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41275">
              <a:solidFill>
                <a:schemeClr val="accent1">
                  <a:lumMod val="50000"/>
                </a:schemeClr>
              </a:solidFill>
              <a:miter lim="800000"/>
            </a:ln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5000"/>
                </a:lnSpc>
                <a:spcBef>
                  <a:spcPts val="1800"/>
                </a:spcBef>
                <a:buNone/>
              </a:pPr>
              <a:r>
                <a:rPr lang="en-US" sz="2800" b="1" dirty="0">
                  <a:latin typeface="Calibri" panose="020F0502020204030204" pitchFamily="34" charset="0"/>
                  <a:ea typeface="Calibri"/>
                  <a:cs typeface="Calibri" panose="020F0502020204030204" pitchFamily="34" charset="0"/>
                </a:rPr>
                <a:t>Community Level</a:t>
              </a:r>
            </a:p>
            <a:p>
              <a:pPr>
                <a:lnSpc>
                  <a:spcPct val="95000"/>
                </a:lnSpc>
                <a:spcBef>
                  <a:spcPts val="0"/>
                </a:spcBef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County level data analysis</a:t>
              </a:r>
            </a:p>
            <a:p>
              <a:pPr>
                <a:lnSpc>
                  <a:spcPct val="95000"/>
                </a:lnSpc>
                <a:spcBef>
                  <a:spcPts val="0"/>
                </a:spcBef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Community action teams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A31B74B-E09C-4C4D-B942-1A155C7BD1A7}"/>
                </a:ext>
              </a:extLst>
            </p:cNvPr>
            <p:cNvSpPr/>
            <p:nvPr/>
          </p:nvSpPr>
          <p:spPr>
            <a:xfrm>
              <a:off x="3842426" y="1329353"/>
              <a:ext cx="4922195" cy="877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Bef>
                  <a:spcPts val="0"/>
                </a:spcBef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sz="17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County-level factsheets </a:t>
              </a:r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SUD syndemic</a:t>
              </a:r>
            </a:p>
            <a:p>
              <a:pPr marL="285750" indent="-285750">
                <a:spcBef>
                  <a:spcPts val="0"/>
                </a:spcBef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sz="17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Environmental scan </a:t>
              </a:r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 resources and policies</a:t>
              </a:r>
            </a:p>
            <a:p>
              <a:pPr marL="285750" indent="-285750">
                <a:spcBef>
                  <a:spcPts val="0"/>
                </a:spcBef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sz="17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SUD/OD/ID Syndemic Model  </a:t>
              </a:r>
              <a:endParaRPr lang="en-US" sz="17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09A8F2A-2418-4D4E-AFDC-90B2B7649894}"/>
              </a:ext>
            </a:extLst>
          </p:cNvPr>
          <p:cNvGrpSpPr/>
          <p:nvPr/>
        </p:nvGrpSpPr>
        <p:grpSpPr>
          <a:xfrm>
            <a:off x="508668" y="2629580"/>
            <a:ext cx="8401869" cy="1570852"/>
            <a:chOff x="508668" y="2702986"/>
            <a:chExt cx="8401869" cy="1570852"/>
          </a:xfrm>
        </p:grpSpPr>
        <p:sp>
          <p:nvSpPr>
            <p:cNvPr id="9" name="Text Box 199">
              <a:extLst>
                <a:ext uri="{FF2B5EF4-FFF2-40B4-BE49-F238E27FC236}">
                  <a16:creationId xmlns:a16="http://schemas.microsoft.com/office/drawing/2014/main" id="{767E6B37-41DA-41DB-80F2-7C76B1F59A00}"/>
                </a:ext>
              </a:extLst>
            </p:cNvPr>
            <p:cNvSpPr txBox="1">
              <a:spLocks/>
            </p:cNvSpPr>
            <p:nvPr/>
          </p:nvSpPr>
          <p:spPr>
            <a:xfrm>
              <a:off x="508668" y="2702986"/>
              <a:ext cx="4023360" cy="15708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41275">
              <a:solidFill>
                <a:schemeClr val="accent1">
                  <a:lumMod val="50000"/>
                </a:schemeClr>
              </a:solidFill>
              <a:miter lim="800000"/>
            </a:ln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5000"/>
                </a:lnSpc>
                <a:spcBef>
                  <a:spcPts val="0"/>
                </a:spcBef>
                <a:buNone/>
              </a:pPr>
              <a:r>
                <a:rPr lang="en-US" sz="2800" b="1" dirty="0">
                  <a:latin typeface="Calibri" panose="020F0502020204030204" pitchFamily="34" charset="0"/>
                  <a:ea typeface="Calibri"/>
                  <a:cs typeface="Calibri" panose="020F0502020204030204" pitchFamily="34" charset="0"/>
                </a:rPr>
                <a:t>Provider Level</a:t>
              </a:r>
            </a:p>
            <a:p>
              <a:pPr>
                <a:spcBef>
                  <a:spcPts val="0"/>
                </a:spcBef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Buprenorphine waiver trainings</a:t>
              </a:r>
            </a:p>
            <a:p>
              <a:pPr>
                <a:spcBef>
                  <a:spcPts val="0"/>
                </a:spcBef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Addiction Medicine and HCV ECHO</a:t>
              </a:r>
            </a:p>
            <a:p>
              <a:pPr>
                <a:spcBef>
                  <a:spcPts val="0"/>
                </a:spcBef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HOPE curriculum with AETC</a:t>
              </a:r>
              <a:endParaRPr lang="en-US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BFC3990-4E59-4A84-A545-36EE7565DDCF}"/>
                </a:ext>
              </a:extLst>
            </p:cNvPr>
            <p:cNvSpPr/>
            <p:nvPr/>
          </p:nvSpPr>
          <p:spPr>
            <a:xfrm>
              <a:off x="4669413" y="2919026"/>
              <a:ext cx="4241124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Bef>
                  <a:spcPts val="0"/>
                </a:spcBef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sz="17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Addiction ECHO </a:t>
              </a:r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&gt; 20 sessions with 340 participants</a:t>
              </a:r>
            </a:p>
            <a:p>
              <a:pPr marL="285750" indent="-285750">
                <a:spcBef>
                  <a:spcPts val="0"/>
                </a:spcBef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sz="17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Hep C / OBOT ECHO </a:t>
              </a:r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initiated Fall 2019</a:t>
              </a:r>
            </a:p>
            <a:p>
              <a:pPr marL="285750" indent="-285750">
                <a:spcBef>
                  <a:spcPts val="0"/>
                </a:spcBef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sz="17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AETC OR-HOPE Curricula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14F543C-AD4E-4FE3-AE57-51F0C520C559}"/>
              </a:ext>
            </a:extLst>
          </p:cNvPr>
          <p:cNvGrpSpPr/>
          <p:nvPr/>
        </p:nvGrpSpPr>
        <p:grpSpPr>
          <a:xfrm>
            <a:off x="508668" y="4513439"/>
            <a:ext cx="8474695" cy="1995961"/>
            <a:chOff x="508668" y="4513439"/>
            <a:chExt cx="8474695" cy="1995961"/>
          </a:xfrm>
        </p:grpSpPr>
        <p:sp>
          <p:nvSpPr>
            <p:cNvPr id="10" name="Text Box 199">
              <a:extLst>
                <a:ext uri="{FF2B5EF4-FFF2-40B4-BE49-F238E27FC236}">
                  <a16:creationId xmlns:a16="http://schemas.microsoft.com/office/drawing/2014/main" id="{93FBEBBD-0BEE-4B49-9F1A-AB8D7D0A1D37}"/>
                </a:ext>
              </a:extLst>
            </p:cNvPr>
            <p:cNvSpPr txBox="1">
              <a:spLocks/>
            </p:cNvSpPr>
            <p:nvPr/>
          </p:nvSpPr>
          <p:spPr>
            <a:xfrm>
              <a:off x="508668" y="4513439"/>
              <a:ext cx="4241124" cy="199596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41275">
              <a:solidFill>
                <a:schemeClr val="accent1">
                  <a:lumMod val="50000"/>
                </a:schemeClr>
              </a:solidFill>
              <a:miter lim="800000"/>
            </a:ln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5000"/>
                </a:lnSpc>
                <a:spcBef>
                  <a:spcPts val="0"/>
                </a:spcBef>
                <a:buNone/>
              </a:pPr>
              <a:r>
                <a:rPr lang="en-US" sz="2800" b="1" dirty="0">
                  <a:latin typeface="Calibri" panose="020F0502020204030204" pitchFamily="34" charset="0"/>
                  <a:ea typeface="Calibri"/>
                  <a:cs typeface="Calibri" panose="020F0502020204030204" pitchFamily="34" charset="0"/>
                </a:rPr>
                <a:t>Patient/Individual Level</a:t>
              </a:r>
            </a:p>
            <a:p>
              <a:pPr>
                <a:spcBef>
                  <a:spcPts val="0"/>
                </a:spcBef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Syringe exchange, mobile outreach</a:t>
              </a:r>
            </a:p>
            <a:p>
              <a:pPr>
                <a:spcBef>
                  <a:spcPts val="0"/>
                </a:spcBef>
              </a:pP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Peer support specialists providing HCV/HIV testing, naloxone, fentanyl test strips, sterile syringes, linkage to treatment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DF72E66-AA2C-44AD-82AB-C69093ED0E44}"/>
                </a:ext>
              </a:extLst>
            </p:cNvPr>
            <p:cNvSpPr/>
            <p:nvPr/>
          </p:nvSpPr>
          <p:spPr>
            <a:xfrm>
              <a:off x="4893013" y="4549617"/>
              <a:ext cx="4090350" cy="19236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sz="17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Top 5 peer services delivered: </a:t>
              </a:r>
              <a:br>
                <a:rPr lang="en-US" sz="17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SUD service engagement, Transportation, Daily Living Resources, Goal-setting and Mobile Syringe Exchange</a:t>
              </a:r>
            </a:p>
            <a:p>
              <a:pPr marL="285750" indent="-285750">
                <a:spcBef>
                  <a:spcPts val="0"/>
                </a:spcBef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sz="17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18% of peer-outreach clients engaged in substance use disorder treatment within 3 months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16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10BE21-5D8C-4363-AF26-D935E68B115F}"/>
              </a:ext>
            </a:extLst>
          </p:cNvPr>
          <p:cNvGrpSpPr/>
          <p:nvPr/>
        </p:nvGrpSpPr>
        <p:grpSpPr>
          <a:xfrm>
            <a:off x="0" y="293673"/>
            <a:ext cx="9144000" cy="731520"/>
            <a:chOff x="0" y="293673"/>
            <a:chExt cx="9144000" cy="7315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E64FF60-CC2E-4560-B726-995544639927}"/>
                </a:ext>
              </a:extLst>
            </p:cNvPr>
            <p:cNvSpPr/>
            <p:nvPr/>
          </p:nvSpPr>
          <p:spPr>
            <a:xfrm>
              <a:off x="0" y="293673"/>
              <a:ext cx="9144000" cy="7315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212E733-AD27-41AF-8C1A-7F736682E0C8}"/>
                </a:ext>
              </a:extLst>
            </p:cNvPr>
            <p:cNvSpPr txBox="1">
              <a:spLocks/>
            </p:cNvSpPr>
            <p:nvPr/>
          </p:nvSpPr>
          <p:spPr>
            <a:xfrm>
              <a:off x="304801" y="299596"/>
              <a:ext cx="8553450" cy="724344"/>
            </a:xfrm>
            <a:prstGeom prst="rect">
              <a:avLst/>
            </a:prstGeom>
          </p:spPr>
          <p:txBody>
            <a:bodyPr vert="horz" anchor="ctr">
              <a:no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b="1" cap="none" dirty="0">
                  <a:solidFill>
                    <a:schemeClr val="bg1"/>
                  </a:solidFill>
                  <a:latin typeface="Calibri" panose="020F0502020204030204" pitchFamily="34" charset="0"/>
                </a:rPr>
                <a:t>Key Participant Findings </a:t>
              </a:r>
              <a:endParaRPr lang="en-US" sz="4800" b="1" cap="none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AF5A0E-7F76-42B1-9626-EF7EB9364AAA}"/>
              </a:ext>
            </a:extLst>
          </p:cNvPr>
          <p:cNvSpPr txBox="1">
            <a:spLocks/>
          </p:cNvSpPr>
          <p:nvPr/>
        </p:nvSpPr>
        <p:spPr>
          <a:xfrm>
            <a:off x="218633" y="1781262"/>
            <a:ext cx="7398123" cy="731520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3" panose="05040102010807070707" pitchFamily="18" charset="2"/>
              <a:buChar char="u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§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Drug preference split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between heroin and meth. </a:t>
            </a:r>
          </a:p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People  who reported opioid use also reported meth use.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(N=144) 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487318-018B-49BF-B47B-13A3573C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E1659-BFC2-4C4D-A1B1-086FF24DCEA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5" name="Picture 14" descr="A screenshot of text&#10;&#10;Description automatically generated">
            <a:extLst>
              <a:ext uri="{FF2B5EF4-FFF2-40B4-BE49-F238E27FC236}">
                <a16:creationId xmlns:a16="http://schemas.microsoft.com/office/drawing/2014/main" id="{9B058880-7382-4F87-9FF0-04404EA641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9" b="-1"/>
          <a:stretch/>
        </p:blipFill>
        <p:spPr>
          <a:xfrm>
            <a:off x="7389028" y="1781262"/>
            <a:ext cx="1569038" cy="946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3923049-C6F7-4565-B9AF-FA65E19C1C71}"/>
              </a:ext>
            </a:extLst>
          </p:cNvPr>
          <p:cNvSpPr txBox="1">
            <a:spLocks/>
          </p:cNvSpPr>
          <p:nvPr/>
        </p:nvSpPr>
        <p:spPr>
          <a:xfrm>
            <a:off x="218634" y="1145561"/>
            <a:ext cx="8511704" cy="731520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3" panose="05040102010807070707" pitchFamily="18" charset="2"/>
              <a:buChar char="u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§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Participants reported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Homelessness (68%), incarceration (51%) and community supervision (37%) 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(N=144)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96ABB97-067B-4D5F-89EC-1D9AA283135F}"/>
              </a:ext>
            </a:extLst>
          </p:cNvPr>
          <p:cNvSpPr txBox="1">
            <a:spLocks/>
          </p:cNvSpPr>
          <p:nvPr/>
        </p:nvSpPr>
        <p:spPr>
          <a:xfrm>
            <a:off x="225141" y="2416962"/>
            <a:ext cx="8769918" cy="4441037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3" panose="05040102010807070707" pitchFamily="18" charset="2"/>
              <a:buChar char="u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§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Significant risk of infectious disease transmission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(N=133) </a:t>
            </a:r>
          </a:p>
          <a:p>
            <a:pPr marL="800100" lvl="1" indent="-34290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45% reported sharing syringes or injection equipment in past 30 days.</a:t>
            </a:r>
          </a:p>
          <a:p>
            <a:pPr marL="800100" lvl="1" indent="-34290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50% were hepatitis C positive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Most had witnessed an overdose.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Less than a third had naloxone.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(N=144)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Barriers to medical care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Reasons reported for not accessing needed medical care included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lack of transportation (50%) and fear of disrespect due to drug use (49%)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Barriers to SUD Treatment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20% of participants tried but unable to access SUD treatment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9% tried but were unable to get buprenorphine treatment.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Buprenorphine barriers included: No prescribers in area; waitlists too long; no transportation; rules too strict; can’t afford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Fear of arrest and jail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identified as barriers to medical care and SUD treatment entry in qualitative interviews.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6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10BE21-5D8C-4363-AF26-D935E68B115F}"/>
              </a:ext>
            </a:extLst>
          </p:cNvPr>
          <p:cNvGrpSpPr/>
          <p:nvPr/>
        </p:nvGrpSpPr>
        <p:grpSpPr>
          <a:xfrm>
            <a:off x="0" y="293673"/>
            <a:ext cx="9144000" cy="731520"/>
            <a:chOff x="0" y="293673"/>
            <a:chExt cx="9144000" cy="7315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E64FF60-CC2E-4560-B726-995544639927}"/>
                </a:ext>
              </a:extLst>
            </p:cNvPr>
            <p:cNvSpPr/>
            <p:nvPr/>
          </p:nvSpPr>
          <p:spPr>
            <a:xfrm>
              <a:off x="0" y="293673"/>
              <a:ext cx="9144000" cy="73152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212E733-AD27-41AF-8C1A-7F736682E0C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99596"/>
              <a:ext cx="9143999" cy="724344"/>
            </a:xfrm>
            <a:prstGeom prst="rect">
              <a:avLst/>
            </a:prstGeom>
          </p:spPr>
          <p:txBody>
            <a:bodyPr vert="horz" anchor="ctr">
              <a:no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j-ea"/>
                  <a:cs typeface="+mj-cs"/>
                </a:rPr>
                <a:t>Key Needs in Rural Areas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455F5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endParaRP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8878F57-76FB-4BB1-9ED1-CCDE723920A1}"/>
              </a:ext>
            </a:extLst>
          </p:cNvPr>
          <p:cNvSpPr txBox="1">
            <a:spLocks/>
          </p:cNvSpPr>
          <p:nvPr/>
        </p:nvSpPr>
        <p:spPr>
          <a:xfrm>
            <a:off x="0" y="1031117"/>
            <a:ext cx="9144000" cy="146443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3" panose="05040102010807070707" pitchFamily="18" charset="2"/>
              <a:buChar char="u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§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0">
              <a:buClr>
                <a:srgbClr val="549E39"/>
              </a:buClr>
              <a:buNone/>
            </a:pPr>
            <a:r>
              <a:rPr lang="en-US" sz="2400" b="1" u="sng" dirty="0">
                <a:solidFill>
                  <a:schemeClr val="bg1"/>
                </a:solidFill>
                <a:latin typeface="Calibri (body)"/>
              </a:rPr>
              <a:t>OUD Medications:</a:t>
            </a:r>
            <a:r>
              <a:rPr lang="en-US" sz="2400" dirty="0">
                <a:solidFill>
                  <a:schemeClr val="bg1"/>
                </a:solidFill>
                <a:latin typeface="Calibri (body)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Calibri (body)"/>
              </a:rPr>
              <a:t>Expand access to medications for OUD treatment</a:t>
            </a:r>
          </a:p>
          <a:p>
            <a:pPr lvl="1">
              <a:spcBef>
                <a:spcPts val="0"/>
              </a:spcBef>
              <a:buClr>
                <a:srgbClr val="549E39"/>
              </a:buClr>
            </a:pPr>
            <a:r>
              <a:rPr lang="en-US" sz="2000" dirty="0">
                <a:solidFill>
                  <a:schemeClr val="bg1"/>
                </a:solidFill>
                <a:latin typeface="Calibri (body)"/>
              </a:rPr>
              <a:t>Hospitals, jails, nursing facilities, EDs</a:t>
            </a:r>
          </a:p>
          <a:p>
            <a:pPr lvl="1">
              <a:spcBef>
                <a:spcPts val="0"/>
              </a:spcBef>
              <a:buClr>
                <a:srgbClr val="549E39"/>
              </a:buClr>
            </a:pPr>
            <a:r>
              <a:rPr lang="en-US" sz="2000" dirty="0">
                <a:solidFill>
                  <a:schemeClr val="bg1"/>
                </a:solidFill>
                <a:latin typeface="Calibri (body)"/>
              </a:rPr>
              <a:t>Office-based, telemedicine</a:t>
            </a:r>
          </a:p>
          <a:p>
            <a:pPr lvl="1">
              <a:spcBef>
                <a:spcPts val="0"/>
              </a:spcBef>
              <a:buClr>
                <a:srgbClr val="549E39"/>
              </a:buClr>
            </a:pPr>
            <a:r>
              <a:rPr lang="en-US" sz="2000" dirty="0">
                <a:solidFill>
                  <a:schemeClr val="bg1"/>
                </a:solidFill>
                <a:latin typeface="Calibri (body)"/>
              </a:rPr>
              <a:t>SUD treatment facilities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471340-72E0-46DB-B2A5-D02FD55BAE94}"/>
              </a:ext>
            </a:extLst>
          </p:cNvPr>
          <p:cNvSpPr txBox="1">
            <a:spLocks/>
          </p:cNvSpPr>
          <p:nvPr/>
        </p:nvSpPr>
        <p:spPr>
          <a:xfrm>
            <a:off x="0" y="3657593"/>
            <a:ext cx="9143999" cy="10094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3" panose="05040102010807070707" pitchFamily="18" charset="2"/>
              <a:buChar char="u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§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0">
              <a:buClr>
                <a:srgbClr val="549E39"/>
              </a:buClr>
              <a:buNone/>
            </a:pPr>
            <a:r>
              <a:rPr lang="en-US" sz="2400" b="1" u="sng" dirty="0">
                <a:solidFill>
                  <a:srgbClr val="455F51"/>
                </a:solidFill>
                <a:latin typeface="Calibri (body)"/>
              </a:rPr>
              <a:t>Peers:</a:t>
            </a:r>
            <a:r>
              <a:rPr lang="en-US" sz="2400" dirty="0">
                <a:solidFill>
                  <a:srgbClr val="455F51"/>
                </a:solidFill>
                <a:latin typeface="Calibri (body)"/>
              </a:rPr>
              <a:t> </a:t>
            </a:r>
            <a:r>
              <a:rPr lang="en-US" sz="2200" dirty="0">
                <a:solidFill>
                  <a:srgbClr val="455F51"/>
                </a:solidFill>
                <a:latin typeface="Calibri (body)"/>
              </a:rPr>
              <a:t>Expand peer community engagement models</a:t>
            </a:r>
          </a:p>
          <a:p>
            <a:pPr marL="800100">
              <a:spcBef>
                <a:spcPts val="0"/>
              </a:spcBef>
              <a:buClr>
                <a:srgbClr val="549E3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55F51"/>
                </a:solidFill>
                <a:latin typeface="Calibri (body)"/>
              </a:rPr>
              <a:t>Include infectious disease and overdose prevention</a:t>
            </a:r>
          </a:p>
          <a:p>
            <a:pPr lvl="1">
              <a:spcBef>
                <a:spcPts val="0"/>
              </a:spcBef>
              <a:buClr>
                <a:srgbClr val="549E3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55F51"/>
                </a:solidFill>
                <a:latin typeface="Calibri (body)"/>
              </a:rPr>
              <a:t>Hospitals, EDs, primary care, syringe service programs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E276626-BC18-4615-A46E-4CE74FB305DF}"/>
              </a:ext>
            </a:extLst>
          </p:cNvPr>
          <p:cNvSpPr txBox="1">
            <a:spLocks/>
          </p:cNvSpPr>
          <p:nvPr/>
        </p:nvSpPr>
        <p:spPr>
          <a:xfrm>
            <a:off x="0" y="4667047"/>
            <a:ext cx="9132267" cy="1362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3" panose="05040102010807070707" pitchFamily="18" charset="2"/>
              <a:buChar char="u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§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0">
              <a:buClr>
                <a:srgbClr val="549E39"/>
              </a:buClr>
              <a:buNone/>
            </a:pPr>
            <a:r>
              <a:rPr lang="en-US" sz="2400" b="1" u="sng" dirty="0">
                <a:solidFill>
                  <a:srgbClr val="455F51"/>
                </a:solidFill>
                <a:latin typeface="Calibri (body)"/>
              </a:rPr>
              <a:t>Harm Reduction Strategies:</a:t>
            </a:r>
            <a:r>
              <a:rPr lang="en-US" sz="2200" b="1" u="sng" dirty="0">
                <a:solidFill>
                  <a:srgbClr val="455F51"/>
                </a:solidFill>
                <a:latin typeface="Calibri (body)"/>
              </a:rPr>
              <a:t> </a:t>
            </a:r>
            <a:r>
              <a:rPr lang="en-US" sz="2200" dirty="0">
                <a:solidFill>
                  <a:srgbClr val="455F51"/>
                </a:solidFill>
                <a:latin typeface="Calibri (body)"/>
              </a:rPr>
              <a:t> Expand funding for: </a:t>
            </a:r>
          </a:p>
          <a:p>
            <a:pPr lvl="1">
              <a:spcBef>
                <a:spcPts val="0"/>
              </a:spcBef>
              <a:buClr>
                <a:srgbClr val="549E39"/>
              </a:buClr>
            </a:pPr>
            <a:r>
              <a:rPr lang="en-US" sz="2000" dirty="0">
                <a:solidFill>
                  <a:srgbClr val="455F51"/>
                </a:solidFill>
                <a:latin typeface="Calibri (body)"/>
              </a:rPr>
              <a:t>Syringe service programs, naloxone distribution</a:t>
            </a:r>
          </a:p>
          <a:p>
            <a:pPr lvl="1">
              <a:spcBef>
                <a:spcPts val="0"/>
              </a:spcBef>
              <a:buClr>
                <a:srgbClr val="549E39"/>
              </a:buClr>
            </a:pPr>
            <a:r>
              <a:rPr lang="en-US" sz="2000" dirty="0">
                <a:solidFill>
                  <a:srgbClr val="455F51"/>
                </a:solidFill>
                <a:latin typeface="Calibri (body)"/>
              </a:rPr>
              <a:t>Harm Reduction/Recovery Community Spaces</a:t>
            </a:r>
          </a:p>
          <a:p>
            <a:pPr lvl="1">
              <a:spcBef>
                <a:spcPts val="0"/>
              </a:spcBef>
              <a:buClr>
                <a:srgbClr val="549E39"/>
              </a:buClr>
            </a:pPr>
            <a:r>
              <a:rPr lang="en-US" sz="2000" dirty="0">
                <a:solidFill>
                  <a:srgbClr val="455F51"/>
                </a:solidFill>
                <a:latin typeface="Calibri (body)"/>
              </a:rPr>
              <a:t>Low barrier housing, SUD treatment, medical care for person using drugs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0DF9200-736B-4B9C-A474-3A401E7CDF8B}"/>
              </a:ext>
            </a:extLst>
          </p:cNvPr>
          <p:cNvSpPr txBox="1">
            <a:spLocks/>
          </p:cNvSpPr>
          <p:nvPr/>
        </p:nvSpPr>
        <p:spPr>
          <a:xfrm>
            <a:off x="0" y="6029324"/>
            <a:ext cx="9132267" cy="828675"/>
          </a:xfrm>
          <a:prstGeom prst="rect">
            <a:avLst/>
          </a:prstGeom>
          <a:solidFill>
            <a:srgbClr val="EBF7F9"/>
          </a:solidFill>
        </p:spPr>
        <p:txBody>
          <a:bodyPr vert="horz" lIns="68580" tIns="34290" rIns="68580" bIns="34290" rtlCol="0" anchor="ctr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3" panose="05040102010807070707" pitchFamily="18" charset="2"/>
              <a:buChar char="u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§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0">
              <a:buClr>
                <a:srgbClr val="549E39"/>
              </a:buClr>
              <a:buNone/>
            </a:pPr>
            <a:r>
              <a:rPr lang="en-US" sz="2400" b="1" u="sng" dirty="0">
                <a:solidFill>
                  <a:srgbClr val="455F51"/>
                </a:solidFill>
                <a:latin typeface="Calibri (body)"/>
              </a:rPr>
              <a:t>Workforce Development</a:t>
            </a:r>
            <a:r>
              <a:rPr lang="en-US" sz="2400" b="1" dirty="0">
                <a:solidFill>
                  <a:srgbClr val="455F51"/>
                </a:solidFill>
                <a:latin typeface="Calibri (body)"/>
              </a:rPr>
              <a:t>:  </a:t>
            </a:r>
            <a:r>
              <a:rPr lang="en-US" sz="2200" dirty="0">
                <a:solidFill>
                  <a:srgbClr val="455F51"/>
                </a:solidFill>
                <a:latin typeface="Calibri (body)"/>
              </a:rPr>
              <a:t>Expand OUD and HCV trainings for:</a:t>
            </a:r>
          </a:p>
          <a:p>
            <a:pPr lvl="1">
              <a:buClr>
                <a:srgbClr val="549E39"/>
              </a:buClr>
            </a:pPr>
            <a:r>
              <a:rPr lang="en-US" sz="2000" dirty="0">
                <a:solidFill>
                  <a:srgbClr val="455F51"/>
                </a:solidFill>
                <a:latin typeface="Calibri (body)"/>
              </a:rPr>
              <a:t>Physicians, nurses, pharmacists, peers across care continuum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DD2AE13-9487-4F2A-836B-0E54E53B15DF}"/>
              </a:ext>
            </a:extLst>
          </p:cNvPr>
          <p:cNvSpPr txBox="1">
            <a:spLocks/>
          </p:cNvSpPr>
          <p:nvPr/>
        </p:nvSpPr>
        <p:spPr>
          <a:xfrm>
            <a:off x="-11733" y="2495551"/>
            <a:ext cx="9144000" cy="11560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68580" tIns="34290" rIns="68580" bIns="34290" rtlCol="0" anchor="t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3" panose="05040102010807070707" pitchFamily="18" charset="2"/>
              <a:buChar char="u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§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§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0">
              <a:buClr>
                <a:srgbClr val="549E39"/>
              </a:buClr>
              <a:buNone/>
            </a:pPr>
            <a:r>
              <a:rPr lang="en-US" sz="2400" b="1" u="sng" dirty="0">
                <a:solidFill>
                  <a:schemeClr val="bg1"/>
                </a:solidFill>
                <a:latin typeface="Calibri (body)"/>
              </a:rPr>
              <a:t>HCV Medications:</a:t>
            </a:r>
            <a:r>
              <a:rPr lang="en-US" sz="2400" dirty="0">
                <a:solidFill>
                  <a:schemeClr val="bg1"/>
                </a:solidFill>
                <a:latin typeface="Calibri (body)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Calibri (body)"/>
              </a:rPr>
              <a:t>Expand access to medications for HCV treatment</a:t>
            </a:r>
          </a:p>
          <a:p>
            <a:pPr lvl="1">
              <a:spcBef>
                <a:spcPts val="0"/>
              </a:spcBef>
              <a:buClr>
                <a:srgbClr val="549E39"/>
              </a:buClr>
            </a:pPr>
            <a:r>
              <a:rPr lang="en-US" sz="2000" dirty="0">
                <a:solidFill>
                  <a:schemeClr val="bg1"/>
                </a:solidFill>
                <a:latin typeface="Calibri (body)"/>
              </a:rPr>
              <a:t>Office-based, telemedicine</a:t>
            </a:r>
          </a:p>
          <a:p>
            <a:pPr lvl="1">
              <a:spcBef>
                <a:spcPts val="0"/>
              </a:spcBef>
              <a:buClr>
                <a:srgbClr val="549E39"/>
              </a:buClr>
            </a:pPr>
            <a:r>
              <a:rPr lang="en-US" sz="2000" dirty="0">
                <a:solidFill>
                  <a:schemeClr val="bg1"/>
                </a:solidFill>
                <a:latin typeface="Calibri (body)"/>
              </a:rPr>
              <a:t>SUD treatment facilities </a:t>
            </a:r>
          </a:p>
        </p:txBody>
      </p:sp>
    </p:spTree>
    <p:extLst>
      <p:ext uri="{BB962C8B-B14F-4D97-AF65-F5344CB8AC3E}">
        <p14:creationId xmlns:p14="http://schemas.microsoft.com/office/powerpoint/2010/main" val="2042274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23403</TotalTime>
  <Words>465</Words>
  <Application>Microsoft Office PowerPoint</Application>
  <PresentationFormat>On-screen Show (4:3)</PresentationFormat>
  <Paragraphs>78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(body)</vt:lpstr>
      <vt:lpstr>Franklin Gothic Book</vt:lpstr>
      <vt:lpstr>Franklin Gothic Medium</vt:lpstr>
      <vt:lpstr>Wingdings</vt:lpstr>
      <vt:lpstr>Wingdings 2</vt:lpstr>
      <vt:lpstr>Wingdings 3</vt:lpstr>
      <vt:lpstr>Trek</vt:lpstr>
      <vt:lpstr>PowerPoint Presentation</vt:lpstr>
      <vt:lpstr>PowerPoint Presentation</vt:lpstr>
      <vt:lpstr>PowerPoint Presentation</vt:lpstr>
      <vt:lpstr>PowerPoint Presentation</vt:lpstr>
    </vt:vector>
  </TitlesOfParts>
  <Company>RMC Research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Presentation</dc:title>
  <dc:creator>Koko Wadeson</dc:creator>
  <cp:lastModifiedBy>Lorren Sandt</cp:lastModifiedBy>
  <cp:revision>1552</cp:revision>
  <cp:lastPrinted>2018-12-04T17:24:09Z</cp:lastPrinted>
  <dcterms:created xsi:type="dcterms:W3CDTF">2014-06-19T00:35:49Z</dcterms:created>
  <dcterms:modified xsi:type="dcterms:W3CDTF">2020-01-05T23:36:46Z</dcterms:modified>
</cp:coreProperties>
</file>