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notesMasterIdLst>
    <p:notesMasterId r:id="rId20"/>
  </p:notesMasterIdLst>
  <p:handoutMasterIdLst>
    <p:handoutMasterId r:id="rId21"/>
  </p:handoutMasterIdLst>
  <p:sldIdLst>
    <p:sldId id="389" r:id="rId3"/>
    <p:sldId id="406" r:id="rId4"/>
    <p:sldId id="412" r:id="rId5"/>
    <p:sldId id="413" r:id="rId6"/>
    <p:sldId id="400" r:id="rId7"/>
    <p:sldId id="415" r:id="rId8"/>
    <p:sldId id="416" r:id="rId9"/>
    <p:sldId id="414" r:id="rId10"/>
    <p:sldId id="331" r:id="rId11"/>
    <p:sldId id="417" r:id="rId12"/>
    <p:sldId id="407" r:id="rId13"/>
    <p:sldId id="408" r:id="rId14"/>
    <p:sldId id="401" r:id="rId15"/>
    <p:sldId id="409" r:id="rId16"/>
    <p:sldId id="410" r:id="rId17"/>
    <p:sldId id="418" r:id="rId18"/>
    <p:sldId id="42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686"/>
    <a:srgbClr val="000076"/>
    <a:srgbClr val="344FA6"/>
    <a:srgbClr val="ED7D31"/>
    <a:srgbClr val="4472C4"/>
    <a:srgbClr val="00B050"/>
    <a:srgbClr val="FFFF99"/>
    <a:srgbClr val="990000"/>
    <a:srgbClr val="00005C"/>
    <a:srgbClr val="47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84884" autoAdjust="0"/>
  </p:normalViewPr>
  <p:slideViewPr>
    <p:cSldViewPr snapToGrid="0">
      <p:cViewPr varScale="1">
        <p:scale>
          <a:sx n="54" d="100"/>
          <a:sy n="5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9D-408C-89E3-F0DC2FA1E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9D-408C-89E3-F0DC2FA1E9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9D-408C-89E3-F0DC2FA1E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9D-408C-89E3-F0DC2FA1E95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Social and Economic Factors</c:v>
                </c:pt>
                <c:pt idx="1">
                  <c:v>Health Behaviors</c:v>
                </c:pt>
                <c:pt idx="2">
                  <c:v>Physical Environment</c:v>
                </c:pt>
                <c:pt idx="3">
                  <c:v>Clinical Care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D-408C-89E3-F0DC2FA1E9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79680145416367"/>
          <c:y val="0.35536547175138566"/>
          <c:w val="0.40482104391330492"/>
          <c:h val="0.344706708525311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47B85-54D5-4C68-9CBC-92D2F37DDF9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F83E39-3D68-49E1-8F86-05EB21E514B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/>
            <a:t>HEALTH </a:t>
          </a:r>
          <a:br>
            <a:rPr lang="en-US" sz="2800" dirty="0"/>
          </a:br>
          <a:r>
            <a:rPr lang="en-US" sz="2800" b="1" dirty="0">
              <a:solidFill>
                <a:srgbClr val="FFFF00"/>
              </a:solidFill>
            </a:rPr>
            <a:t>FOR </a:t>
          </a:r>
          <a:r>
            <a:rPr lang="en-US" sz="2800" dirty="0"/>
            <a:t>ALL</a:t>
          </a:r>
        </a:p>
      </dgm:t>
    </dgm:pt>
    <dgm:pt modelId="{EE0106D2-D049-46C1-A0A7-4CAC39858843}" type="parTrans" cxnId="{9CB7FE4F-D078-41D0-9693-E68840A3A212}">
      <dgm:prSet/>
      <dgm:spPr/>
      <dgm:t>
        <a:bodyPr/>
        <a:lstStyle/>
        <a:p>
          <a:endParaRPr lang="en-US"/>
        </a:p>
      </dgm:t>
    </dgm:pt>
    <dgm:pt modelId="{87E943C9-FDD6-42D9-820F-91DCDD426267}" type="sibTrans" cxnId="{9CB7FE4F-D078-41D0-9693-E68840A3A212}">
      <dgm:prSet/>
      <dgm:spPr/>
      <dgm:t>
        <a:bodyPr/>
        <a:lstStyle/>
        <a:p>
          <a:endParaRPr lang="en-US"/>
        </a:p>
      </dgm:t>
    </dgm:pt>
    <dgm:pt modelId="{ECF97BF2-E7A3-43AB-A622-CC77068FD583}">
      <dgm:prSet phldrT="[Text]" custT="1"/>
      <dgm:spPr>
        <a:solidFill>
          <a:schemeClr val="bg1">
            <a:alpha val="90000"/>
          </a:schemeClr>
        </a:solidFill>
        <a:ln>
          <a:solidFill>
            <a:srgbClr val="4472C4">
              <a:alpha val="90000"/>
            </a:srgbClr>
          </a:solidFill>
        </a:ln>
      </dgm:spPr>
      <dgm:t>
        <a:bodyPr/>
        <a:lstStyle/>
        <a:p>
          <a:pPr>
            <a:buFontTx/>
            <a:buNone/>
          </a:pPr>
          <a:r>
            <a:rPr lang="en-US" sz="2200" dirty="0"/>
            <a:t>    Assure that everyone has a fair and realistic  </a:t>
          </a:r>
          <a:br>
            <a:rPr lang="en-US" sz="2200" dirty="0"/>
          </a:br>
          <a:r>
            <a:rPr lang="en-US" sz="2200" dirty="0"/>
            <a:t>    opportunity to optimize their health</a:t>
          </a:r>
        </a:p>
      </dgm:t>
    </dgm:pt>
    <dgm:pt modelId="{89819906-DD69-47AF-ACA0-913D073A790A}" type="parTrans" cxnId="{37B31A1D-E09F-4105-A071-9B01122CDF50}">
      <dgm:prSet/>
      <dgm:spPr/>
      <dgm:t>
        <a:bodyPr/>
        <a:lstStyle/>
        <a:p>
          <a:endParaRPr lang="en-US"/>
        </a:p>
      </dgm:t>
    </dgm:pt>
    <dgm:pt modelId="{1AE4E621-6418-45B4-B963-90A24E18EB97}" type="sibTrans" cxnId="{37B31A1D-E09F-4105-A071-9B01122CDF50}">
      <dgm:prSet/>
      <dgm:spPr/>
      <dgm:t>
        <a:bodyPr/>
        <a:lstStyle/>
        <a:p>
          <a:endParaRPr lang="en-US"/>
        </a:p>
      </dgm:t>
    </dgm:pt>
    <dgm:pt modelId="{2B94D621-C651-4633-B320-3717160E75CE}">
      <dgm:prSet phldrT="[Text]" custT="1"/>
      <dgm:spPr>
        <a:solidFill>
          <a:srgbClr val="ED7D31"/>
        </a:solidFill>
      </dgm:spPr>
      <dgm:t>
        <a:bodyPr/>
        <a:lstStyle/>
        <a:p>
          <a:r>
            <a:rPr lang="en-US" sz="2800" dirty="0"/>
            <a:t>HEALTH</a:t>
          </a:r>
          <a:br>
            <a:rPr lang="en-US" sz="2800" dirty="0"/>
          </a:br>
          <a:r>
            <a:rPr lang="en-US" sz="2800" b="1" dirty="0">
              <a:solidFill>
                <a:srgbClr val="FFFF00"/>
              </a:solidFill>
            </a:rPr>
            <a:t>BY</a:t>
          </a:r>
          <a:r>
            <a:rPr lang="en-US" sz="2800" dirty="0"/>
            <a:t> ALL</a:t>
          </a:r>
        </a:p>
      </dgm:t>
    </dgm:pt>
    <dgm:pt modelId="{B451EFA1-5FCA-434C-A0A0-930705F877A2}" type="parTrans" cxnId="{F567F202-F00A-485F-BCF9-C3050739A64B}">
      <dgm:prSet/>
      <dgm:spPr/>
      <dgm:t>
        <a:bodyPr/>
        <a:lstStyle/>
        <a:p>
          <a:endParaRPr lang="en-US"/>
        </a:p>
      </dgm:t>
    </dgm:pt>
    <dgm:pt modelId="{4BFEC5E1-73CB-4A90-8F65-F4C20326B04C}" type="sibTrans" cxnId="{F567F202-F00A-485F-BCF9-C3050739A64B}">
      <dgm:prSet/>
      <dgm:spPr/>
      <dgm:t>
        <a:bodyPr/>
        <a:lstStyle/>
        <a:p>
          <a:endParaRPr lang="en-US"/>
        </a:p>
      </dgm:t>
    </dgm:pt>
    <dgm:pt modelId="{79A5EC82-7000-4D8E-A5CF-F68E7C81CB54}">
      <dgm:prSet phldrT="[Text]" custT="1"/>
      <dgm:spPr>
        <a:solidFill>
          <a:schemeClr val="bg1">
            <a:alpha val="90000"/>
          </a:schemeClr>
        </a:solidFill>
        <a:ln>
          <a:solidFill>
            <a:srgbClr val="ED7D31">
              <a:alpha val="90000"/>
            </a:srgbClr>
          </a:solidFill>
        </a:ln>
      </dgm:spPr>
      <dgm:t>
        <a:bodyPr/>
        <a:lstStyle/>
        <a:p>
          <a:pPr>
            <a:buFontTx/>
            <a:buNone/>
          </a:pPr>
          <a:r>
            <a:rPr lang="en-US" sz="2200" dirty="0"/>
            <a:t>    Distribute and democratize health care </a:t>
          </a:r>
          <a:br>
            <a:rPr lang="en-US" sz="2200" dirty="0"/>
          </a:br>
          <a:r>
            <a:rPr lang="en-US" sz="2200" dirty="0"/>
            <a:t>    knowledge, capabilities, and delivery</a:t>
          </a:r>
        </a:p>
      </dgm:t>
    </dgm:pt>
    <dgm:pt modelId="{DD3D2787-EA36-4210-B000-D3CFAAC15C1F}" type="parTrans" cxnId="{E2043150-8F0C-4D00-92EE-489CC8E375CE}">
      <dgm:prSet/>
      <dgm:spPr/>
      <dgm:t>
        <a:bodyPr/>
        <a:lstStyle/>
        <a:p>
          <a:endParaRPr lang="en-US"/>
        </a:p>
      </dgm:t>
    </dgm:pt>
    <dgm:pt modelId="{D56B0EC5-BDA1-4E8B-8D9A-4898AB33D0A6}" type="sibTrans" cxnId="{E2043150-8F0C-4D00-92EE-489CC8E375CE}">
      <dgm:prSet/>
      <dgm:spPr/>
      <dgm:t>
        <a:bodyPr/>
        <a:lstStyle/>
        <a:p>
          <a:endParaRPr lang="en-US"/>
        </a:p>
      </dgm:t>
    </dgm:pt>
    <dgm:pt modelId="{AF1C7E27-E42F-421C-83E0-AFB97A84A9F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HEALTH</a:t>
          </a:r>
          <a:br>
            <a:rPr lang="en-US" sz="2800" dirty="0"/>
          </a:br>
          <a:r>
            <a:rPr lang="en-US" sz="2800" b="1" dirty="0"/>
            <a:t> </a:t>
          </a:r>
          <a:r>
            <a:rPr lang="en-US" sz="2800" b="1" dirty="0">
              <a:solidFill>
                <a:srgbClr val="FFFF00"/>
              </a:solidFill>
            </a:rPr>
            <a:t>IN</a:t>
          </a:r>
          <a:r>
            <a:rPr lang="en-US" sz="2800" b="1" dirty="0"/>
            <a:t> </a:t>
          </a:r>
          <a:r>
            <a:rPr lang="en-US" sz="2800" dirty="0"/>
            <a:t>ALL</a:t>
          </a:r>
        </a:p>
      </dgm:t>
    </dgm:pt>
    <dgm:pt modelId="{D5D0F852-6094-4E1C-BEF2-2035FC2279A0}" type="parTrans" cxnId="{3C540BFE-3C6F-4C58-B2EA-215B5C3C4937}">
      <dgm:prSet/>
      <dgm:spPr/>
      <dgm:t>
        <a:bodyPr/>
        <a:lstStyle/>
        <a:p>
          <a:endParaRPr lang="en-US"/>
        </a:p>
      </dgm:t>
    </dgm:pt>
    <dgm:pt modelId="{CF2117E4-0BCA-4ACB-9970-E09BC41F84A6}" type="sibTrans" cxnId="{3C540BFE-3C6F-4C58-B2EA-215B5C3C4937}">
      <dgm:prSet/>
      <dgm:spPr/>
      <dgm:t>
        <a:bodyPr/>
        <a:lstStyle/>
        <a:p>
          <a:endParaRPr lang="en-US"/>
        </a:p>
      </dgm:t>
    </dgm:pt>
    <dgm:pt modelId="{74B1A792-1AFF-4544-82DD-8133E625D93F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en-US" sz="2200" dirty="0"/>
            <a:t>    Prioritize health considerations in all sectors and </a:t>
          </a:r>
          <a:br>
            <a:rPr lang="en-US" sz="2200" dirty="0"/>
          </a:br>
          <a:r>
            <a:rPr lang="en-US" sz="2200" dirty="0"/>
            <a:t>    policy areas </a:t>
          </a:r>
        </a:p>
      </dgm:t>
    </dgm:pt>
    <dgm:pt modelId="{1036B3E3-2F31-4EAD-A610-E4AFC5083647}" type="parTrans" cxnId="{42EA5801-47C5-48AB-83DF-1DB9293CFC70}">
      <dgm:prSet/>
      <dgm:spPr/>
      <dgm:t>
        <a:bodyPr/>
        <a:lstStyle/>
        <a:p>
          <a:endParaRPr lang="en-US"/>
        </a:p>
      </dgm:t>
    </dgm:pt>
    <dgm:pt modelId="{A8714CE2-E4D9-4852-8299-66FAA29AFE77}" type="sibTrans" cxnId="{42EA5801-47C5-48AB-83DF-1DB9293CFC70}">
      <dgm:prSet/>
      <dgm:spPr/>
      <dgm:t>
        <a:bodyPr/>
        <a:lstStyle/>
        <a:p>
          <a:endParaRPr lang="en-US"/>
        </a:p>
      </dgm:t>
    </dgm:pt>
    <dgm:pt modelId="{77E71D97-C9B3-4C1B-8449-E208A9B7F855}" type="pres">
      <dgm:prSet presAssocID="{5CC47B85-54D5-4C68-9CBC-92D2F37DDF97}" presName="Name0" presStyleCnt="0">
        <dgm:presLayoutVars>
          <dgm:dir/>
          <dgm:animLvl val="lvl"/>
          <dgm:resizeHandles val="exact"/>
        </dgm:presLayoutVars>
      </dgm:prSet>
      <dgm:spPr/>
    </dgm:pt>
    <dgm:pt modelId="{98ADDAEC-9A2C-4B66-840F-57B1E2433DF2}" type="pres">
      <dgm:prSet presAssocID="{27F83E39-3D68-49E1-8F86-05EB21E514BA}" presName="linNode" presStyleCnt="0"/>
      <dgm:spPr/>
    </dgm:pt>
    <dgm:pt modelId="{DD5C3864-6753-4832-9300-4CCE86A3F00D}" type="pres">
      <dgm:prSet presAssocID="{27F83E39-3D68-49E1-8F86-05EB21E514BA}" presName="parentText" presStyleLbl="node1" presStyleIdx="0" presStyleCnt="3" custScaleX="64109">
        <dgm:presLayoutVars>
          <dgm:chMax val="1"/>
          <dgm:bulletEnabled val="1"/>
        </dgm:presLayoutVars>
      </dgm:prSet>
      <dgm:spPr/>
    </dgm:pt>
    <dgm:pt modelId="{44E8FEEE-0D46-4F34-952E-C20F26DAA1E2}" type="pres">
      <dgm:prSet presAssocID="{27F83E39-3D68-49E1-8F86-05EB21E514BA}" presName="descendantText" presStyleLbl="alignAccFollowNode1" presStyleIdx="0" presStyleCnt="3">
        <dgm:presLayoutVars>
          <dgm:bulletEnabled val="1"/>
        </dgm:presLayoutVars>
      </dgm:prSet>
      <dgm:spPr/>
    </dgm:pt>
    <dgm:pt modelId="{94091690-85CA-4E77-A7B4-75AB5FF33E00}" type="pres">
      <dgm:prSet presAssocID="{87E943C9-FDD6-42D9-820F-91DCDD426267}" presName="sp" presStyleCnt="0"/>
      <dgm:spPr/>
    </dgm:pt>
    <dgm:pt modelId="{657DB574-6B2A-4104-A44A-755A568E9675}" type="pres">
      <dgm:prSet presAssocID="{2B94D621-C651-4633-B320-3717160E75CE}" presName="linNode" presStyleCnt="0"/>
      <dgm:spPr/>
    </dgm:pt>
    <dgm:pt modelId="{E7421301-3A52-4D6E-91C5-A8204E1B0EA5}" type="pres">
      <dgm:prSet presAssocID="{2B94D621-C651-4633-B320-3717160E75CE}" presName="parentText" presStyleLbl="node1" presStyleIdx="1" presStyleCnt="3" custScaleX="64109">
        <dgm:presLayoutVars>
          <dgm:chMax val="1"/>
          <dgm:bulletEnabled val="1"/>
        </dgm:presLayoutVars>
      </dgm:prSet>
      <dgm:spPr/>
    </dgm:pt>
    <dgm:pt modelId="{D20F5CB1-331E-4024-AA56-1875E321FC99}" type="pres">
      <dgm:prSet presAssocID="{2B94D621-C651-4633-B320-3717160E75CE}" presName="descendantText" presStyleLbl="alignAccFollowNode1" presStyleIdx="1" presStyleCnt="3">
        <dgm:presLayoutVars>
          <dgm:bulletEnabled val="1"/>
        </dgm:presLayoutVars>
      </dgm:prSet>
      <dgm:spPr/>
    </dgm:pt>
    <dgm:pt modelId="{5636BA4A-5E6D-4BC5-82A4-F975BDAB7910}" type="pres">
      <dgm:prSet presAssocID="{4BFEC5E1-73CB-4A90-8F65-F4C20326B04C}" presName="sp" presStyleCnt="0"/>
      <dgm:spPr/>
    </dgm:pt>
    <dgm:pt modelId="{238776E3-40A6-4AE3-A97A-FE31C166BB89}" type="pres">
      <dgm:prSet presAssocID="{AF1C7E27-E42F-421C-83E0-AFB97A84A9FE}" presName="linNode" presStyleCnt="0"/>
      <dgm:spPr/>
    </dgm:pt>
    <dgm:pt modelId="{304AF99E-0BEB-46DA-9759-80A7D625B214}" type="pres">
      <dgm:prSet presAssocID="{AF1C7E27-E42F-421C-83E0-AFB97A84A9FE}" presName="parentText" presStyleLbl="node1" presStyleIdx="2" presStyleCnt="3" custScaleX="64109">
        <dgm:presLayoutVars>
          <dgm:chMax val="1"/>
          <dgm:bulletEnabled val="1"/>
        </dgm:presLayoutVars>
      </dgm:prSet>
      <dgm:spPr/>
    </dgm:pt>
    <dgm:pt modelId="{5C3F02EA-6B0F-4076-AEFB-BE4F50D0C5AD}" type="pres">
      <dgm:prSet presAssocID="{AF1C7E27-E42F-421C-83E0-AFB97A84A9F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2EA5801-47C5-48AB-83DF-1DB9293CFC70}" srcId="{AF1C7E27-E42F-421C-83E0-AFB97A84A9FE}" destId="{74B1A792-1AFF-4544-82DD-8133E625D93F}" srcOrd="0" destOrd="0" parTransId="{1036B3E3-2F31-4EAD-A610-E4AFC5083647}" sibTransId="{A8714CE2-E4D9-4852-8299-66FAA29AFE77}"/>
    <dgm:cxn modelId="{F567F202-F00A-485F-BCF9-C3050739A64B}" srcId="{5CC47B85-54D5-4C68-9CBC-92D2F37DDF97}" destId="{2B94D621-C651-4633-B320-3717160E75CE}" srcOrd="1" destOrd="0" parTransId="{B451EFA1-5FCA-434C-A0A0-930705F877A2}" sibTransId="{4BFEC5E1-73CB-4A90-8F65-F4C20326B04C}"/>
    <dgm:cxn modelId="{37B31A1D-E09F-4105-A071-9B01122CDF50}" srcId="{27F83E39-3D68-49E1-8F86-05EB21E514BA}" destId="{ECF97BF2-E7A3-43AB-A622-CC77068FD583}" srcOrd="0" destOrd="0" parTransId="{89819906-DD69-47AF-ACA0-913D073A790A}" sibTransId="{1AE4E621-6418-45B4-B963-90A24E18EB97}"/>
    <dgm:cxn modelId="{9CB7FE4F-D078-41D0-9693-E68840A3A212}" srcId="{5CC47B85-54D5-4C68-9CBC-92D2F37DDF97}" destId="{27F83E39-3D68-49E1-8F86-05EB21E514BA}" srcOrd="0" destOrd="0" parTransId="{EE0106D2-D049-46C1-A0A7-4CAC39858843}" sibTransId="{87E943C9-FDD6-42D9-820F-91DCDD426267}"/>
    <dgm:cxn modelId="{E2043150-8F0C-4D00-92EE-489CC8E375CE}" srcId="{2B94D621-C651-4633-B320-3717160E75CE}" destId="{79A5EC82-7000-4D8E-A5CF-F68E7C81CB54}" srcOrd="0" destOrd="0" parTransId="{DD3D2787-EA36-4210-B000-D3CFAAC15C1F}" sibTransId="{D56B0EC5-BDA1-4E8B-8D9A-4898AB33D0A6}"/>
    <dgm:cxn modelId="{6E8ACD56-E50A-4760-95CF-8709B7198037}" type="presOf" srcId="{ECF97BF2-E7A3-43AB-A622-CC77068FD583}" destId="{44E8FEEE-0D46-4F34-952E-C20F26DAA1E2}" srcOrd="0" destOrd="0" presId="urn:microsoft.com/office/officeart/2005/8/layout/vList5"/>
    <dgm:cxn modelId="{0D884C87-A951-4A0C-AAAD-3F14AAF1D5E8}" type="presOf" srcId="{27F83E39-3D68-49E1-8F86-05EB21E514BA}" destId="{DD5C3864-6753-4832-9300-4CCE86A3F00D}" srcOrd="0" destOrd="0" presId="urn:microsoft.com/office/officeart/2005/8/layout/vList5"/>
    <dgm:cxn modelId="{50066288-E241-4E93-A07E-7676EA8A6964}" type="presOf" srcId="{74B1A792-1AFF-4544-82DD-8133E625D93F}" destId="{5C3F02EA-6B0F-4076-AEFB-BE4F50D0C5AD}" srcOrd="0" destOrd="0" presId="urn:microsoft.com/office/officeart/2005/8/layout/vList5"/>
    <dgm:cxn modelId="{D7FE988A-BFAA-4F63-B0CE-796C5F39D183}" type="presOf" srcId="{5CC47B85-54D5-4C68-9CBC-92D2F37DDF97}" destId="{77E71D97-C9B3-4C1B-8449-E208A9B7F855}" srcOrd="0" destOrd="0" presId="urn:microsoft.com/office/officeart/2005/8/layout/vList5"/>
    <dgm:cxn modelId="{65724ECA-58AF-4E3C-8568-978285436B7C}" type="presOf" srcId="{79A5EC82-7000-4D8E-A5CF-F68E7C81CB54}" destId="{D20F5CB1-331E-4024-AA56-1875E321FC99}" srcOrd="0" destOrd="0" presId="urn:microsoft.com/office/officeart/2005/8/layout/vList5"/>
    <dgm:cxn modelId="{2BA009E6-F0ED-4F39-ABD2-B92E88ABFB7D}" type="presOf" srcId="{2B94D621-C651-4633-B320-3717160E75CE}" destId="{E7421301-3A52-4D6E-91C5-A8204E1B0EA5}" srcOrd="0" destOrd="0" presId="urn:microsoft.com/office/officeart/2005/8/layout/vList5"/>
    <dgm:cxn modelId="{F49BD8EB-7DA1-4FE0-AD50-5EB5D1AA8181}" type="presOf" srcId="{AF1C7E27-E42F-421C-83E0-AFB97A84A9FE}" destId="{304AF99E-0BEB-46DA-9759-80A7D625B214}" srcOrd="0" destOrd="0" presId="urn:microsoft.com/office/officeart/2005/8/layout/vList5"/>
    <dgm:cxn modelId="{3C540BFE-3C6F-4C58-B2EA-215B5C3C4937}" srcId="{5CC47B85-54D5-4C68-9CBC-92D2F37DDF97}" destId="{AF1C7E27-E42F-421C-83E0-AFB97A84A9FE}" srcOrd="2" destOrd="0" parTransId="{D5D0F852-6094-4E1C-BEF2-2035FC2279A0}" sibTransId="{CF2117E4-0BCA-4ACB-9970-E09BC41F84A6}"/>
    <dgm:cxn modelId="{90DB4E0C-1835-46EC-9E01-E0057365C9CA}" type="presParOf" srcId="{77E71D97-C9B3-4C1B-8449-E208A9B7F855}" destId="{98ADDAEC-9A2C-4B66-840F-57B1E2433DF2}" srcOrd="0" destOrd="0" presId="urn:microsoft.com/office/officeart/2005/8/layout/vList5"/>
    <dgm:cxn modelId="{FD77799E-3714-4FE6-9564-8EC3D8BB231E}" type="presParOf" srcId="{98ADDAEC-9A2C-4B66-840F-57B1E2433DF2}" destId="{DD5C3864-6753-4832-9300-4CCE86A3F00D}" srcOrd="0" destOrd="0" presId="urn:microsoft.com/office/officeart/2005/8/layout/vList5"/>
    <dgm:cxn modelId="{D37BD7D0-8F6D-4191-9C22-21BDB9D35D9A}" type="presParOf" srcId="{98ADDAEC-9A2C-4B66-840F-57B1E2433DF2}" destId="{44E8FEEE-0D46-4F34-952E-C20F26DAA1E2}" srcOrd="1" destOrd="0" presId="urn:microsoft.com/office/officeart/2005/8/layout/vList5"/>
    <dgm:cxn modelId="{F793E189-F1AC-48F3-9CE0-8A994B1E523B}" type="presParOf" srcId="{77E71D97-C9B3-4C1B-8449-E208A9B7F855}" destId="{94091690-85CA-4E77-A7B4-75AB5FF33E00}" srcOrd="1" destOrd="0" presId="urn:microsoft.com/office/officeart/2005/8/layout/vList5"/>
    <dgm:cxn modelId="{A697628E-8D01-4B8F-A5AF-64E62639137A}" type="presParOf" srcId="{77E71D97-C9B3-4C1B-8449-E208A9B7F855}" destId="{657DB574-6B2A-4104-A44A-755A568E9675}" srcOrd="2" destOrd="0" presId="urn:microsoft.com/office/officeart/2005/8/layout/vList5"/>
    <dgm:cxn modelId="{44538622-42B9-4675-8989-D23C0A7B78FC}" type="presParOf" srcId="{657DB574-6B2A-4104-A44A-755A568E9675}" destId="{E7421301-3A52-4D6E-91C5-A8204E1B0EA5}" srcOrd="0" destOrd="0" presId="urn:microsoft.com/office/officeart/2005/8/layout/vList5"/>
    <dgm:cxn modelId="{D59A2F8C-9087-48AD-8769-4121D32DB9A9}" type="presParOf" srcId="{657DB574-6B2A-4104-A44A-755A568E9675}" destId="{D20F5CB1-331E-4024-AA56-1875E321FC99}" srcOrd="1" destOrd="0" presId="urn:microsoft.com/office/officeart/2005/8/layout/vList5"/>
    <dgm:cxn modelId="{6AD89621-AED2-4DFD-9682-7CEB833E2AE0}" type="presParOf" srcId="{77E71D97-C9B3-4C1B-8449-E208A9B7F855}" destId="{5636BA4A-5E6D-4BC5-82A4-F975BDAB7910}" srcOrd="3" destOrd="0" presId="urn:microsoft.com/office/officeart/2005/8/layout/vList5"/>
    <dgm:cxn modelId="{D13DEBFF-0BA1-4B3E-BF98-FA4B85C98409}" type="presParOf" srcId="{77E71D97-C9B3-4C1B-8449-E208A9B7F855}" destId="{238776E3-40A6-4AE3-A97A-FE31C166BB89}" srcOrd="4" destOrd="0" presId="urn:microsoft.com/office/officeart/2005/8/layout/vList5"/>
    <dgm:cxn modelId="{E0B53AE5-54D5-4560-AB1F-A4F2B6827480}" type="presParOf" srcId="{238776E3-40A6-4AE3-A97A-FE31C166BB89}" destId="{304AF99E-0BEB-46DA-9759-80A7D625B214}" srcOrd="0" destOrd="0" presId="urn:microsoft.com/office/officeart/2005/8/layout/vList5"/>
    <dgm:cxn modelId="{7DC709B5-7779-4972-8758-3560F890CB24}" type="presParOf" srcId="{238776E3-40A6-4AE3-A97A-FE31C166BB89}" destId="{5C3F02EA-6B0F-4076-AEFB-BE4F50D0C5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8FEEE-0D46-4F34-952E-C20F26DAA1E2}">
      <dsp:nvSpPr>
        <dsp:cNvPr id="0" name=""/>
        <dsp:cNvSpPr/>
      </dsp:nvSpPr>
      <dsp:spPr>
        <a:xfrm rot="5400000">
          <a:off x="5910550" y="-2661980"/>
          <a:ext cx="1121419" cy="6729984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4472C4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    Assure that everyone has a fair and realistic  </a:t>
          </a:r>
          <a:br>
            <a:rPr lang="en-US" sz="2200" kern="1200" dirty="0"/>
          </a:br>
          <a:r>
            <a:rPr lang="en-US" sz="2200" kern="1200" dirty="0"/>
            <a:t>    opportunity to optimize their health</a:t>
          </a:r>
        </a:p>
      </dsp:txBody>
      <dsp:txXfrm rot="-5400000">
        <a:off x="3106268" y="197045"/>
        <a:ext cx="6675241" cy="1011933"/>
      </dsp:txXfrm>
    </dsp:sp>
    <dsp:sp modelId="{DD5C3864-6753-4832-9300-4CCE86A3F00D}">
      <dsp:nvSpPr>
        <dsp:cNvPr id="0" name=""/>
        <dsp:cNvSpPr/>
      </dsp:nvSpPr>
      <dsp:spPr>
        <a:xfrm>
          <a:off x="679347" y="2123"/>
          <a:ext cx="2426920" cy="140177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 </a:t>
          </a:r>
          <a:br>
            <a:rPr lang="en-US" sz="2800" kern="1200" dirty="0"/>
          </a:br>
          <a:r>
            <a:rPr lang="en-US" sz="2800" b="1" kern="1200" dirty="0">
              <a:solidFill>
                <a:srgbClr val="FFFF00"/>
              </a:solidFill>
            </a:rPr>
            <a:t>FOR </a:t>
          </a:r>
          <a:r>
            <a:rPr lang="en-US" sz="2800" kern="1200" dirty="0"/>
            <a:t>ALL</a:t>
          </a:r>
        </a:p>
      </dsp:txBody>
      <dsp:txXfrm>
        <a:off x="747776" y="70552"/>
        <a:ext cx="2290062" cy="1264916"/>
      </dsp:txXfrm>
    </dsp:sp>
    <dsp:sp modelId="{D20F5CB1-331E-4024-AA56-1875E321FC99}">
      <dsp:nvSpPr>
        <dsp:cNvPr id="0" name=""/>
        <dsp:cNvSpPr/>
      </dsp:nvSpPr>
      <dsp:spPr>
        <a:xfrm rot="5400000">
          <a:off x="5910550" y="-1190117"/>
          <a:ext cx="1121419" cy="6729984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7D31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    Distribute and democratize health care </a:t>
          </a:r>
          <a:br>
            <a:rPr lang="en-US" sz="2200" kern="1200" dirty="0"/>
          </a:br>
          <a:r>
            <a:rPr lang="en-US" sz="2200" kern="1200" dirty="0"/>
            <a:t>    knowledge, capabilities, and delivery</a:t>
          </a:r>
        </a:p>
      </dsp:txBody>
      <dsp:txXfrm rot="-5400000">
        <a:off x="3106268" y="1668908"/>
        <a:ext cx="6675241" cy="1011933"/>
      </dsp:txXfrm>
    </dsp:sp>
    <dsp:sp modelId="{E7421301-3A52-4D6E-91C5-A8204E1B0EA5}">
      <dsp:nvSpPr>
        <dsp:cNvPr id="0" name=""/>
        <dsp:cNvSpPr/>
      </dsp:nvSpPr>
      <dsp:spPr>
        <a:xfrm>
          <a:off x="679347" y="1473987"/>
          <a:ext cx="2426920" cy="1401774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</a:t>
          </a:r>
          <a:br>
            <a:rPr lang="en-US" sz="2800" kern="1200" dirty="0"/>
          </a:br>
          <a:r>
            <a:rPr lang="en-US" sz="2800" b="1" kern="1200" dirty="0">
              <a:solidFill>
                <a:srgbClr val="FFFF00"/>
              </a:solidFill>
            </a:rPr>
            <a:t>BY</a:t>
          </a:r>
          <a:r>
            <a:rPr lang="en-US" sz="2800" kern="1200" dirty="0"/>
            <a:t> ALL</a:t>
          </a:r>
        </a:p>
      </dsp:txBody>
      <dsp:txXfrm>
        <a:off x="747776" y="1542416"/>
        <a:ext cx="2290062" cy="1264916"/>
      </dsp:txXfrm>
    </dsp:sp>
    <dsp:sp modelId="{5C3F02EA-6B0F-4076-AEFB-BE4F50D0C5AD}">
      <dsp:nvSpPr>
        <dsp:cNvPr id="0" name=""/>
        <dsp:cNvSpPr/>
      </dsp:nvSpPr>
      <dsp:spPr>
        <a:xfrm rot="5400000">
          <a:off x="5910550" y="281746"/>
          <a:ext cx="1121419" cy="6729984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    Prioritize health considerations in all sectors and </a:t>
          </a:r>
          <a:br>
            <a:rPr lang="en-US" sz="2200" kern="1200" dirty="0"/>
          </a:br>
          <a:r>
            <a:rPr lang="en-US" sz="2200" kern="1200" dirty="0"/>
            <a:t>    policy areas </a:t>
          </a:r>
        </a:p>
      </dsp:txBody>
      <dsp:txXfrm rot="-5400000">
        <a:off x="3106268" y="3140772"/>
        <a:ext cx="6675241" cy="1011933"/>
      </dsp:txXfrm>
    </dsp:sp>
    <dsp:sp modelId="{304AF99E-0BEB-46DA-9759-80A7D625B214}">
      <dsp:nvSpPr>
        <dsp:cNvPr id="0" name=""/>
        <dsp:cNvSpPr/>
      </dsp:nvSpPr>
      <dsp:spPr>
        <a:xfrm>
          <a:off x="679347" y="2945851"/>
          <a:ext cx="2426920" cy="140177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</a:t>
          </a:r>
          <a:br>
            <a:rPr lang="en-US" sz="2800" kern="1200" dirty="0"/>
          </a:br>
          <a:r>
            <a:rPr lang="en-US" sz="2800" b="1" kern="1200" dirty="0"/>
            <a:t> </a:t>
          </a:r>
          <a:r>
            <a:rPr lang="en-US" sz="2800" b="1" kern="1200" dirty="0">
              <a:solidFill>
                <a:srgbClr val="FFFF00"/>
              </a:solidFill>
            </a:rPr>
            <a:t>IN</a:t>
          </a:r>
          <a:r>
            <a:rPr lang="en-US" sz="2800" b="1" kern="1200" dirty="0"/>
            <a:t> </a:t>
          </a:r>
          <a:r>
            <a:rPr lang="en-US" sz="2800" kern="1200" dirty="0"/>
            <a:t>ALL</a:t>
          </a:r>
        </a:p>
      </dsp:txBody>
      <dsp:txXfrm>
        <a:off x="747776" y="3014280"/>
        <a:ext cx="2290062" cy="126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30134-4BBA-46DA-8900-99D0C3E4C97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D429-A9FA-4571-A7EC-7ABEF49A9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FDFEE-AC02-4E7B-A604-662B54682F3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68DD-B9B3-4E0E-BA9D-88B9CCF1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41212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9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6186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6186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769600" y="5953761"/>
            <a:ext cx="1107440" cy="767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58496" y="4774223"/>
            <a:ext cx="1723905" cy="17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4267" y="123596"/>
            <a:ext cx="1022773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042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042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9111" y="199497"/>
            <a:ext cx="9753600" cy="1143000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266471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0027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69106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60977"/>
            <a:ext cx="4011084" cy="366518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09511"/>
            <a:ext cx="7315200" cy="3418064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alibri" panose="020F0502020204030204" pitchFamily="34" charset="0"/>
              <a:buChar char="-"/>
              <a:defRPr/>
            </a:lvl2pPr>
            <a:lvl4pPr marL="1600200" indent="-228600">
              <a:buFont typeface="Calibri" panose="020F0502020204030204" pitchFamily="34" charset="0"/>
              <a:buChar char="-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1538464"/>
            <a:ext cx="2743200" cy="4387851"/>
          </a:xfrm>
        </p:spPr>
        <p:txBody>
          <a:bodyPr vert="eaVert"/>
          <a:lstStyle>
            <a:lvl1pPr>
              <a:defRPr>
                <a:solidFill>
                  <a:srgbClr val="0027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38464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5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5"/>
            <a:ext cx="515620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366186"/>
            <a:ext cx="10515600" cy="132503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0634"/>
            <a:ext cx="5158316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6"/>
            <a:ext cx="617220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6"/>
            <a:ext cx="617220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5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D4F8-6178-4723-9CBC-E27871B2060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0BE6-68B4-4049-AC63-4D2F266FE2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938" y="5845480"/>
            <a:ext cx="11240021" cy="0"/>
          </a:xfrm>
          <a:prstGeom prst="line">
            <a:avLst/>
          </a:prstGeom>
          <a:ln>
            <a:solidFill>
              <a:srgbClr val="001D7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1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1084" y="5924533"/>
            <a:ext cx="779355" cy="769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A808B7-C663-444D-8554-2EB12485EF0B}"/>
              </a:ext>
            </a:extLst>
          </p:cNvPr>
          <p:cNvSpPr txBox="1"/>
          <p:nvPr userDrawn="1"/>
        </p:nvSpPr>
        <p:spPr>
          <a:xfrm>
            <a:off x="7830397" y="6056259"/>
            <a:ext cx="2817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600" dirty="0">
                <a:solidFill>
                  <a:srgbClr val="0027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9E0A1-7231-47F2-8D67-24CB2FFF3917}"/>
              </a:ext>
            </a:extLst>
          </p:cNvPr>
          <p:cNvSpPr txBox="1"/>
          <p:nvPr userDrawn="1"/>
        </p:nvSpPr>
        <p:spPr>
          <a:xfrm>
            <a:off x="4939147" y="6249060"/>
            <a:ext cx="5708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spc="300" dirty="0">
                <a:solidFill>
                  <a:srgbClr val="0027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SECRETARY FOR HEALTH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2364" y="5916082"/>
            <a:ext cx="779355" cy="7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7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839" y="156913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C4D5-6D45-6749-BFDC-B2A8E0E308A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D9EB-220E-9D42-8355-CB35A89032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4228"/>
            <a:ext cx="12192000" cy="1223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0023" y="98350"/>
            <a:ext cx="1341236" cy="1341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1568" y="5971849"/>
            <a:ext cx="757269" cy="747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259" y="123596"/>
            <a:ext cx="104107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2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isnextdoor.gov/" TargetMode="External"/><Relationship Id="rId2" Type="http://schemas.openxmlformats.org/officeDocument/2006/relationships/hyperlink" Target="http://www.hhs.gov/opioi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30" y="-97355"/>
            <a:ext cx="12250700" cy="16342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9" y="75627"/>
            <a:ext cx="1850715" cy="1842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49778" y="394904"/>
            <a:ext cx="10457341" cy="156559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en-US" sz="2133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OFFICE OF THE ASSISTANT SECRETARY FOR HEALTH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119" y="3707634"/>
            <a:ext cx="12192000" cy="17526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200000"/>
              </a:lnSpc>
              <a:spcBef>
                <a:spcPts val="0"/>
              </a:spcBef>
            </a:pPr>
            <a:r>
              <a:rPr lang="en-US" sz="1867" b="1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Brett Giroir, MD</a:t>
            </a:r>
          </a:p>
          <a:p>
            <a:pPr defTabSz="609585">
              <a:lnSpc>
                <a:spcPts val="2100"/>
              </a:lnSpc>
              <a:spcBef>
                <a:spcPts val="0"/>
              </a:spcBef>
            </a:pPr>
            <a: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ADM, U.S. Public Health Service</a:t>
            </a:r>
          </a:p>
          <a:p>
            <a:pPr defTabSz="609585">
              <a:lnSpc>
                <a:spcPts val="2100"/>
              </a:lnSpc>
              <a:spcBef>
                <a:spcPts val="1200"/>
              </a:spcBef>
            </a:pPr>
            <a: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Assistant Secretary for Health and</a:t>
            </a:r>
            <a:b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Senior Advisor for Mental Health and Opioid Policy</a:t>
            </a:r>
            <a:b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600" spc="53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May 18, 2018</a:t>
            </a:r>
          </a:p>
          <a:p>
            <a:pPr defTabSz="609585">
              <a:lnSpc>
                <a:spcPts val="2533"/>
              </a:lnSpc>
              <a:spcBef>
                <a:spcPts val="0"/>
              </a:spcBef>
            </a:pPr>
            <a:endParaRPr lang="en-US" sz="1600" spc="53" dirty="0">
              <a:solidFill>
                <a:srgbClr val="3333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609585"/>
            <a:endParaRPr lang="en-US" sz="1467" i="1" dirty="0">
              <a:solidFill>
                <a:srgbClr val="333333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BAE9DB-5564-43F6-991A-F1C4A87C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519" y="2237609"/>
            <a:ext cx="10363200" cy="1470025"/>
          </a:xfrm>
        </p:spPr>
        <p:txBody>
          <a:bodyPr>
            <a:noAutofit/>
          </a:bodyPr>
          <a:lstStyle/>
          <a:p>
            <a:pPr algn="ctr">
              <a:spcBef>
                <a:spcPts val="1600"/>
              </a:spcBef>
              <a:spcAft>
                <a:spcPts val="7200"/>
              </a:spcAft>
            </a:pPr>
            <a:r>
              <a:rPr lang="en-US" sz="3733" b="1" spc="120" dirty="0">
                <a:solidFill>
                  <a:srgbClr val="00277E"/>
                </a:solidFill>
                <a:ea typeface="Tahoma" panose="020B0604030504040204" pitchFamily="34" charset="0"/>
              </a:rPr>
              <a:t>Hidden Casualties:</a:t>
            </a:r>
            <a:br>
              <a:rPr lang="en-US" sz="3733" b="1" spc="120" dirty="0">
                <a:solidFill>
                  <a:srgbClr val="00277E"/>
                </a:solidFill>
                <a:ea typeface="Tahoma" panose="020B0604030504040204" pitchFamily="34" charset="0"/>
              </a:rPr>
            </a:br>
            <a:r>
              <a:rPr lang="en-US" sz="3733" b="1" spc="120" dirty="0">
                <a:solidFill>
                  <a:srgbClr val="00277E"/>
                </a:solidFill>
                <a:ea typeface="Tahoma" panose="020B0604030504040204" pitchFamily="34" charset="0"/>
              </a:rPr>
              <a:t>The Opioid Crisis and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635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ACADEMY OF MEDICINE / OASH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215"/>
            <a:ext cx="10515600" cy="127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Consequences of the Opioid Epidemic on the Spread of Infectious Disease: Incidence, Prevalence, and Mutually Beneficial Opportunities to Improve Prevention, Care, and Treatment in the United States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9230" y="2862198"/>
            <a:ext cx="647319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Will publish </a:t>
            </a:r>
            <a:r>
              <a:rPr lang="en-US" dirty="0"/>
              <a:t>workshop summary report to inform future program and policy recommendations for OHAIDP and its partners (Summer 2018)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Nationwide dissemination plan for the workshop summary report, which will guide important future directions for an integrated national opioid response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 live and archived webcast of the workshop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2331720"/>
            <a:ext cx="200025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64" y="4455219"/>
            <a:ext cx="3156563" cy="10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ADVISOR FOR MENTAL HEALTH AND OPIOID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person for the development and implementation of the response to the opioid epidemic throughout HHS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Working with every agency and office to prioritize actions, understand gaps, and develop new synergies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Engage partners throughout the federal government, at the state and local levels, as well as commercial, non-profit, and academic partners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OPIOIDS:  HHS FIVE POINT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Strengthen public health data reporting and collection </a:t>
            </a:r>
          </a:p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Advance the practice of pain management to decrease the inappropriate use of opioids</a:t>
            </a:r>
          </a:p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Improve access to prevention, treatment, and recovery services  </a:t>
            </a:r>
          </a:p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Enhance the availability of overdose-reversing medications</a:t>
            </a:r>
          </a:p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en-US" dirty="0"/>
              <a:t>Support cutting-edge research that improves our understanding of pain and addiction, leads to new treatments, and identifies effective public health interventions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737635"/>
            <a:ext cx="3873284" cy="4454808"/>
          </a:xfrm>
        </p:spPr>
        <p:txBody>
          <a:bodyPr anchor="ctr">
            <a:normAutofit/>
          </a:bodyPr>
          <a:lstStyle/>
          <a:p>
            <a:r>
              <a:rPr lang="en-US" dirty="0"/>
              <a:t>We need                        </a:t>
            </a:r>
            <a:r>
              <a:rPr lang="en-US" sz="3600" dirty="0">
                <a:solidFill>
                  <a:schemeClr val="accent1"/>
                </a:solidFill>
              </a:rPr>
              <a:t>all partners </a:t>
            </a:r>
            <a:r>
              <a:rPr lang="en-US" dirty="0"/>
              <a:t>to be engaged, to help utilize our very         </a:t>
            </a:r>
            <a:r>
              <a:rPr lang="en-US" sz="3600" dirty="0">
                <a:solidFill>
                  <a:srgbClr val="C00000"/>
                </a:solidFill>
              </a:rPr>
              <a:t>effective tools</a:t>
            </a:r>
            <a:r>
              <a:rPr lang="en-US" sz="3600" dirty="0"/>
              <a:t> </a:t>
            </a:r>
            <a:r>
              <a:rPr lang="en-US" dirty="0"/>
              <a:t>at the national scale, while being                 </a:t>
            </a:r>
            <a:r>
              <a:rPr lang="en-US" sz="3600" dirty="0">
                <a:solidFill>
                  <a:schemeClr val="accent4"/>
                </a:solidFill>
              </a:rPr>
              <a:t>patient and family-centric </a:t>
            </a:r>
            <a:r>
              <a:rPr lang="en-US" dirty="0"/>
              <a:t>in our approach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6641" y="737635"/>
            <a:ext cx="6402008" cy="44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STATE TARGETED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10" y="1691219"/>
            <a:ext cx="10515600" cy="434974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/>
              <a:t>April 18, 2018:  HHS released the 2</a:t>
            </a:r>
            <a:r>
              <a:rPr lang="en-US" baseline="30000" dirty="0"/>
              <a:t>nd</a:t>
            </a:r>
            <a:r>
              <a:rPr lang="en-US" dirty="0"/>
              <a:t> installment of the state targeted grants totaling $485M   </a:t>
            </a:r>
          </a:p>
          <a:p>
            <a:pPr lvl="1"/>
            <a:r>
              <a:rPr lang="en-US" dirty="0"/>
              <a:t>Greater flexible on how states can allocate their funds across the prevention, treatment, and recovery spectrum</a:t>
            </a:r>
          </a:p>
          <a:p>
            <a:pPr lvl="1"/>
            <a:r>
              <a:rPr lang="en-US" dirty="0"/>
              <a:t>Requires MAT to be offered in treatment programs</a:t>
            </a:r>
            <a:br>
              <a:rPr lang="en-US" dirty="0"/>
            </a:b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We will soon be issuing the funding announcement for the additional $1B for states, and we plan to have this money available by the end of September</a:t>
            </a:r>
          </a:p>
          <a:p>
            <a:pPr lvl="1"/>
            <a:r>
              <a:rPr lang="en-US" dirty="0"/>
              <a:t>$150M set aside for states hardest hit</a:t>
            </a:r>
          </a:p>
          <a:p>
            <a:pPr lvl="1"/>
            <a:r>
              <a:rPr lang="en-US" dirty="0"/>
              <a:t>$50M set aside for Tribes</a:t>
            </a:r>
          </a:p>
          <a:p>
            <a:pPr lvl="1"/>
            <a:r>
              <a:rPr lang="en-US" dirty="0"/>
              <a:t>Remainder to be allocated by a formula – will emphasize disease burden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SIGNS OF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911"/>
            <a:ext cx="10515600" cy="461052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The amount of opioids in MME prescribed decreased 12% in 2017</a:t>
            </a:r>
          </a:p>
          <a:p>
            <a:pPr lvl="0"/>
            <a:r>
              <a:rPr lang="en-US" dirty="0"/>
              <a:t>Nasal spray naloxone distribution significantly increased</a:t>
            </a:r>
          </a:p>
          <a:p>
            <a:pPr lvl="1"/>
            <a:r>
              <a:rPr lang="en-US" dirty="0"/>
              <a:t>&gt; 1 million 2-dose packs distributed in 2017</a:t>
            </a:r>
          </a:p>
          <a:p>
            <a:pPr lvl="1"/>
            <a:r>
              <a:rPr lang="en-US" dirty="0"/>
              <a:t>&gt; 650,000 2-dose packs distributed this year alone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70% directly to state and local partners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The number of patients receiving MAT dramatically increased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FDA in conjunction with DOJ have dramatically increased drug interdiction </a:t>
            </a:r>
            <a:br>
              <a:rPr lang="en-US" dirty="0"/>
            </a:br>
            <a:r>
              <a:rPr lang="en-US" dirty="0"/>
              <a:t>(focus on synthetic opioids from China in international mail)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Drug takeback day, April 26, &gt;950,000 pounds of drugs collected</a:t>
            </a:r>
          </a:p>
        </p:txBody>
      </p:sp>
    </p:spTree>
    <p:extLst>
      <p:ext uri="{BB962C8B-B14F-4D97-AF65-F5344CB8AC3E}">
        <p14:creationId xmlns:p14="http://schemas.microsoft.com/office/powerpoint/2010/main" val="39032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FY2019 HHS ALLOCATION OF OPIOIDS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$150M:	Reducing Injection Drug Use, HIV/AIDS, and Hepatitis C</a:t>
            </a:r>
          </a:p>
          <a:p>
            <a:r>
              <a:rPr lang="en-US" dirty="0"/>
              <a:t>$1B:		State Targeted Response Grants</a:t>
            </a:r>
          </a:p>
          <a:p>
            <a:r>
              <a:rPr lang="en-US" dirty="0"/>
              <a:t>$150M:	Rural Health Addressing Substance Abuse and OUD</a:t>
            </a:r>
          </a:p>
          <a:p>
            <a:r>
              <a:rPr lang="en-US" dirty="0"/>
              <a:t>$544M:	Community Health Centers</a:t>
            </a:r>
          </a:p>
          <a:p>
            <a:r>
              <a:rPr lang="en-US" dirty="0"/>
              <a:t>$300M:	</a:t>
            </a:r>
            <a:r>
              <a:rPr lang="en-US"/>
              <a:t>CDC Surveillance</a:t>
            </a:r>
            <a:endParaRPr lang="en-US" dirty="0"/>
          </a:p>
          <a:p>
            <a:r>
              <a:rPr lang="en-US" dirty="0"/>
              <a:t>$860M:	Pain and OUD Research including Regulatory Science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Numerous new programs, regulations, guidance from HHS to combat the opioid epidemic and improve patient outcomes holistically. </a:t>
            </a:r>
          </a:p>
        </p:txBody>
      </p:sp>
    </p:spTree>
    <p:extLst>
      <p:ext uri="{BB962C8B-B14F-4D97-AF65-F5344CB8AC3E}">
        <p14:creationId xmlns:p14="http://schemas.microsoft.com/office/powerpoint/2010/main" val="16728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479"/>
            <a:ext cx="10515600" cy="4349749"/>
          </a:xfrm>
        </p:spPr>
        <p:txBody>
          <a:bodyPr/>
          <a:lstStyle/>
          <a:p>
            <a:r>
              <a:rPr lang="en-US" dirty="0">
                <a:hlinkClick r:id="rId2"/>
              </a:rPr>
              <a:t>www.hhs.gov/opioids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3E5686"/>
                </a:solidFill>
              </a:rPr>
              <a:t>Share your story:</a:t>
            </a:r>
          </a:p>
          <a:p>
            <a:r>
              <a:rPr lang="en-US" dirty="0">
                <a:hlinkClick r:id="rId3"/>
              </a:rPr>
              <a:t>www.crisisnextdoor.gov/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3E5686"/>
                </a:solidFill>
              </a:rPr>
              <a:t>Stay connected:</a:t>
            </a:r>
          </a:p>
          <a:p>
            <a:pPr marL="0" indent="0">
              <a:buNone/>
            </a:pPr>
            <a:r>
              <a:rPr lang="en-US" dirty="0"/>
              <a:t>Twitter: </a:t>
            </a:r>
            <a:r>
              <a:rPr lang="en-US"/>
              <a:t>@HHS_ASH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DEATHS, US:  2000-2016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/>
          <a:stretch/>
        </p:blipFill>
        <p:spPr>
          <a:xfrm>
            <a:off x="1089597" y="1474838"/>
            <a:ext cx="6473191" cy="391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4185" y="1028702"/>
            <a:ext cx="4009303" cy="435503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Latest Statistics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 2016 – Sept 2017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overdose deaths:  67,944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Opioid deaths:  45,657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overdose deaths increased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 from previous year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Opioid overdose deaths increased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 from previous year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Overdose deaths accounted for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2.4%  of overall US deaths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Injection drug use has increased</a:t>
            </a:r>
            <a:b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93% (2004-2014)</a:t>
            </a:r>
          </a:p>
        </p:txBody>
      </p:sp>
    </p:spTree>
    <p:extLst>
      <p:ext uri="{BB962C8B-B14F-4D97-AF65-F5344CB8AC3E}">
        <p14:creationId xmlns:p14="http://schemas.microsoft.com/office/powerpoint/2010/main" val="26905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CHANGE IN DRUG OVERDOSE DEATHS BY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25" t="8783" r="8159" b="9709"/>
          <a:stretch/>
        </p:blipFill>
        <p:spPr>
          <a:xfrm>
            <a:off x="661011" y="1342906"/>
            <a:ext cx="7044882" cy="3726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279" y="6070294"/>
            <a:ext cx="507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CDC Statistics, Published On Line, May 16,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56" t="11617" r="4529" b="79176"/>
          <a:stretch/>
        </p:blipFill>
        <p:spPr>
          <a:xfrm>
            <a:off x="306636" y="5150921"/>
            <a:ext cx="11799065" cy="542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3082" y="1545759"/>
            <a:ext cx="3961213" cy="3524042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States with Notable Increases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Ohio</a:t>
            </a:r>
            <a:r>
              <a:rPr kumimoji="0" lang="en-US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 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26%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noProof="0" dirty="0">
                <a:latin typeface="Calibri" panose="020F0502020204030204"/>
              </a:rPr>
              <a:t>Pennsylvania  33%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Indiana  28%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Calibri" panose="020F0502020204030204"/>
              </a:rPr>
              <a:t>Illinois  18%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noProof="0" dirty="0">
                <a:latin typeface="Calibri" panose="020F0502020204030204"/>
              </a:rPr>
              <a:t>New Jersey  43%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Delaware  33%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noProof="0" dirty="0">
                <a:latin typeface="Calibri" panose="020F0502020204030204"/>
              </a:rPr>
              <a:t>Nebraska  33%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SYNDEMICS (Synergistic Epidemic)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6471" y="2021083"/>
            <a:ext cx="3426331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set of interconnected health problems that   often have common root causes and interact synergistically with one problem making the other worse.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769845"/>
            <a:ext cx="7173960" cy="35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63" y="2066715"/>
            <a:ext cx="4238587" cy="2834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CONSEQUENCES OF THE OPIOID EPIDEMIC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2570" y="1826685"/>
            <a:ext cx="5379720" cy="4349749"/>
          </a:xfrm>
        </p:spPr>
        <p:txBody>
          <a:bodyPr>
            <a:normAutofit/>
          </a:bodyPr>
          <a:lstStyle/>
          <a:p>
            <a:r>
              <a:rPr lang="en-US" sz="3200" dirty="0"/>
              <a:t>HIV</a:t>
            </a:r>
          </a:p>
          <a:p>
            <a:r>
              <a:rPr lang="en-US" sz="3200" dirty="0"/>
              <a:t>Hepatitis B</a:t>
            </a:r>
          </a:p>
          <a:p>
            <a:r>
              <a:rPr lang="en-US" sz="3200" dirty="0"/>
              <a:t>Hepatitis C</a:t>
            </a:r>
          </a:p>
          <a:p>
            <a:r>
              <a:rPr lang="en-US" sz="3200" dirty="0"/>
              <a:t>Endocarditis</a:t>
            </a:r>
          </a:p>
          <a:p>
            <a:r>
              <a:rPr lang="en-US" sz="3200" dirty="0"/>
              <a:t>Skin, bone, and joint infections</a:t>
            </a:r>
          </a:p>
        </p:txBody>
      </p:sp>
    </p:spTree>
    <p:extLst>
      <p:ext uri="{BB962C8B-B14F-4D97-AF65-F5344CB8AC3E}">
        <p14:creationId xmlns:p14="http://schemas.microsoft.com/office/powerpoint/2010/main" val="20939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OPIOID USE DURING PREGNANCY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544639"/>
            <a:ext cx="4297680" cy="286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750" y="4405282"/>
            <a:ext cx="417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(Image from Neurology Advisor, June 2017)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5143946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(McQueen and Murphy-</a:t>
            </a:r>
            <a:r>
              <a:rPr lang="en-US" dirty="0" err="1"/>
              <a:t>Oikonen</a:t>
            </a:r>
            <a:r>
              <a:rPr lang="en-US" dirty="0"/>
              <a:t>, NEJM, 2016)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960" y="1396049"/>
            <a:ext cx="3893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Outcomes in the fetus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Growth restriction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Prematurity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Death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Outcomes in the Newborn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birthweight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head circumference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Neonatal abstinence syndrome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Outcomes in the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Developmental disorders</a:t>
            </a:r>
          </a:p>
        </p:txBody>
      </p:sp>
    </p:spTree>
    <p:extLst>
      <p:ext uri="{BB962C8B-B14F-4D97-AF65-F5344CB8AC3E}">
        <p14:creationId xmlns:p14="http://schemas.microsoft.com/office/powerpoint/2010/main" val="21504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OASH AS A DRIVER OF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645"/>
            <a:ext cx="10515600" cy="434974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100" dirty="0"/>
              <a:t>Senior advisor to the Secretary on matters of public health and science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Unequaled situational awareness of the nation’s health issues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Position in the Immediate Office of the Secretary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Diverse Offices (including </a:t>
            </a:r>
            <a:r>
              <a:rPr lang="en-US" dirty="0">
                <a:solidFill>
                  <a:prstClr val="black"/>
                </a:solidFill>
              </a:rPr>
              <a:t>Office of HIV/AIDS and Infectious Disease Policy)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Presidential and Secretarial Advisory Committees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Catalyzes new partnerships, programs, health-promoting approaches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Provides evidence based guidelines and strategies:   </a:t>
            </a:r>
            <a:br>
              <a:rPr lang="en-US" dirty="0"/>
            </a:br>
            <a:r>
              <a:rPr lang="en-US" dirty="0"/>
              <a:t>Nutrition Guidelines, Fitness Guidelines; Healthy People 2020; 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National HIV/AIDS Strategy;  National Viral Hepatitis Action Plan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100" dirty="0"/>
              <a:t>Current Mission: </a:t>
            </a:r>
            <a:br>
              <a:rPr lang="en-US" sz="3100" dirty="0"/>
            </a:br>
            <a:r>
              <a:rPr lang="en-US" dirty="0"/>
              <a:t>Optimize the nation’s investment in health and science to advance health equity and improve the health of all people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LONGEVITY AND QUALITY OF LIFE</a:t>
            </a: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/>
          </p:nvPr>
        </p:nvGraphicFramePr>
        <p:xfrm>
          <a:off x="934065" y="1550322"/>
          <a:ext cx="10419735" cy="415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65" y="1550322"/>
            <a:ext cx="2761635" cy="7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18176"/>
              </p:ext>
            </p:extLst>
          </p:nvPr>
        </p:nvGraphicFramePr>
        <p:xfrm>
          <a:off x="869197" y="1365743"/>
          <a:ext cx="10515600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6331" y="136217"/>
            <a:ext cx="10515600" cy="1229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7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/>
              <a:t>Office of the Assistant Secretary for Health PHILOSOPHY:</a:t>
            </a:r>
          </a:p>
        </p:txBody>
      </p:sp>
    </p:spTree>
    <p:extLst>
      <p:ext uri="{BB962C8B-B14F-4D97-AF65-F5344CB8AC3E}">
        <p14:creationId xmlns:p14="http://schemas.microsoft.com/office/powerpoint/2010/main" val="28132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51855</TotalTime>
  <Words>624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Custom Design</vt:lpstr>
      <vt:lpstr>1_Office Theme</vt:lpstr>
      <vt:lpstr>Hidden Casualties: The Opioid Crisis and Infectious Diseases</vt:lpstr>
      <vt:lpstr>OPIOID DEATHS, US:  2000-2016</vt:lpstr>
      <vt:lpstr>PERCENT CHANGE IN DRUG OVERDOSE DEATHS BY STATE</vt:lpstr>
      <vt:lpstr>SYNDEMICS (Synergistic Epidemic)</vt:lpstr>
      <vt:lpstr>CONSEQUENCES OF THE OPIOID EPIDEMIC</vt:lpstr>
      <vt:lpstr>EFFECTS OF OPIOID USE DURING PREGNANCY</vt:lpstr>
      <vt:lpstr>OASH AS A DRIVER OF SOLUTIONS</vt:lpstr>
      <vt:lpstr>DETERMINANTS OF LONGEVITY AND QUALITY OF LIFE</vt:lpstr>
      <vt:lpstr>PowerPoint Presentation</vt:lpstr>
      <vt:lpstr>NATIONAL ACADEMY OF MEDICINE / OASH WORKSHOP</vt:lpstr>
      <vt:lpstr>SENIOR ADVISOR FOR MENTAL HEALTH AND OPIOID POLICY</vt:lpstr>
      <vt:lpstr>OPIOIDS:  HHS FIVE POINT STRATEGY</vt:lpstr>
      <vt:lpstr>We need                        all partners to be engaged, to help utilize our very         effective tools at the national scale, while being                 patient and family-centric in our approach</vt:lpstr>
      <vt:lpstr>STATE TARGETED GRANTS</vt:lpstr>
      <vt:lpstr>SOME SIGNS OF PROGRESS</vt:lpstr>
      <vt:lpstr>PRESIDENT’S FY2019 HHS ALLOCATION OF OPIOIDS $$$</vt:lpstr>
      <vt:lpstr>Learn more: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Haigwood</dc:creator>
  <cp:lastModifiedBy>Lorren</cp:lastModifiedBy>
  <cp:revision>407</cp:revision>
  <cp:lastPrinted>2018-05-17T19:26:45Z</cp:lastPrinted>
  <dcterms:created xsi:type="dcterms:W3CDTF">2017-08-26T15:07:25Z</dcterms:created>
  <dcterms:modified xsi:type="dcterms:W3CDTF">2018-05-18T16:40:06Z</dcterms:modified>
</cp:coreProperties>
</file>