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5"/>
    <p:sldMasterId id="2147483854" r:id="rId6"/>
  </p:sldMasterIdLst>
  <p:notesMasterIdLst>
    <p:notesMasterId r:id="rId21"/>
  </p:notesMasterIdLst>
  <p:handoutMasterIdLst>
    <p:handoutMasterId r:id="rId22"/>
  </p:handoutMasterIdLst>
  <p:sldIdLst>
    <p:sldId id="951" r:id="rId7"/>
    <p:sldId id="952" r:id="rId8"/>
    <p:sldId id="953" r:id="rId9"/>
    <p:sldId id="980" r:id="rId10"/>
    <p:sldId id="971" r:id="rId11"/>
    <p:sldId id="892" r:id="rId12"/>
    <p:sldId id="893" r:id="rId13"/>
    <p:sldId id="954" r:id="rId14"/>
    <p:sldId id="898" r:id="rId15"/>
    <p:sldId id="975" r:id="rId16"/>
    <p:sldId id="976" r:id="rId17"/>
    <p:sldId id="977" r:id="rId18"/>
    <p:sldId id="978" r:id="rId19"/>
    <p:sldId id="979" r:id="rId20"/>
  </p:sldIdLst>
  <p:sldSz cx="12192000" cy="6858000"/>
  <p:notesSz cx="6797675" cy="9926638"/>
  <p:custShowLst>
    <p:custShow name="Topline Slides" id="0">
      <p:sldLst>
        <p:sld r:id="rId7"/>
        <p:sld r:id="rId8"/>
        <p:sld r:id="rId9"/>
        <p:sld r:id="rId12"/>
        <p:sld r:id="rId13"/>
        <p:sld r:id="rId14"/>
      </p:sldLst>
    </p:custShow>
  </p:custShow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30">
          <p15:clr>
            <a:srgbClr val="A4A3A4"/>
          </p15:clr>
        </p15:guide>
        <p15:guide id="4" orient="horz" pos="716">
          <p15:clr>
            <a:srgbClr val="A4A3A4"/>
          </p15:clr>
        </p15:guide>
        <p15:guide id="5" orient="horz" pos="1074">
          <p15:clr>
            <a:srgbClr val="A4A3A4"/>
          </p15:clr>
        </p15:guide>
        <p15:guide id="6" orient="horz" pos="3598">
          <p15:clr>
            <a:srgbClr val="A4A3A4"/>
          </p15:clr>
        </p15:guide>
        <p15:guide id="7" orient="horz" pos="4026">
          <p15:clr>
            <a:srgbClr val="A4A3A4"/>
          </p15:clr>
        </p15:guide>
        <p15:guide id="8" pos="7330">
          <p15:clr>
            <a:srgbClr val="A4A3A4"/>
          </p15:clr>
        </p15:guide>
        <p15:guide id="9" pos="3840">
          <p15:clr>
            <a:srgbClr val="A4A3A4"/>
          </p15:clr>
        </p15:guide>
        <p15:guide id="10" pos="4307">
          <p15:clr>
            <a:srgbClr val="A4A3A4"/>
          </p15:clr>
        </p15:guide>
        <p15:guide id="11" pos="2275">
          <p15:clr>
            <a:srgbClr val="A4A3A4"/>
          </p15:clr>
        </p15:guide>
        <p15:guide id="12" pos="5138">
          <p15:clr>
            <a:srgbClr val="A4A3A4"/>
          </p15:clr>
        </p15:guide>
        <p15:guide id="13" pos="2687">
          <p15:clr>
            <a:srgbClr val="A4A3A4"/>
          </p15:clr>
        </p15:guide>
        <p15:guide id="14" pos="318">
          <p15:clr>
            <a:srgbClr val="A4A3A4"/>
          </p15:clr>
        </p15:guide>
        <p15:guide id="15" orient="horz" pos="3446">
          <p15:clr>
            <a:srgbClr val="A4A3A4"/>
          </p15:clr>
        </p15:guide>
        <p15:guide id="16" orient="horz" pos="1091">
          <p15:clr>
            <a:srgbClr val="A4A3A4"/>
          </p15:clr>
        </p15:guide>
        <p15:guide id="17" orient="horz" pos="3614">
          <p15:clr>
            <a:srgbClr val="A4A3A4"/>
          </p15:clr>
        </p15:guide>
        <p15:guide id="18" pos="7400">
          <p15:clr>
            <a:srgbClr val="A4A3A4"/>
          </p15:clr>
        </p15:guide>
        <p15:guide id="19" pos="3136">
          <p15:clr>
            <a:srgbClr val="A4A3A4"/>
          </p15:clr>
        </p15:guide>
        <p15:guide id="20" pos="4268">
          <p15:clr>
            <a:srgbClr val="A4A3A4"/>
          </p15:clr>
        </p15:guide>
        <p15:guide id="21" pos="325">
          <p15:clr>
            <a:srgbClr val="A4A3A4"/>
          </p15:clr>
        </p15:guide>
        <p15:guide id="22" pos="5165">
          <p15:clr>
            <a:srgbClr val="A4A3A4"/>
          </p15:clr>
        </p15:guide>
        <p15:guide id="23" pos="1197">
          <p15:clr>
            <a:srgbClr val="A4A3A4"/>
          </p15:clr>
        </p15:guide>
        <p15:guide id="24" pos="240">
          <p15:clr>
            <a:srgbClr val="A4A3A4"/>
          </p15:clr>
        </p15:guide>
        <p15:guide id="25" pos="6491">
          <p15:clr>
            <a:srgbClr val="A4A3A4"/>
          </p15:clr>
        </p15:guide>
        <p15:guide id="26" orient="horz" pos="10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ck &amp; Co., Inc." initials="M&amp;C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000000"/>
    <a:srgbClr val="424242"/>
    <a:srgbClr val="333333"/>
    <a:srgbClr val="E7E7E7"/>
    <a:srgbClr val="963CBD"/>
    <a:srgbClr val="62D9CD"/>
    <a:srgbClr val="00A9CE"/>
    <a:srgbClr val="FFBE00"/>
    <a:srgbClr val="E63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5" autoAdjust="0"/>
    <p:restoredTop sz="99112" autoAdjust="0"/>
  </p:normalViewPr>
  <p:slideViewPr>
    <p:cSldViewPr snapToGrid="0" showGuides="1">
      <p:cViewPr>
        <p:scale>
          <a:sx n="60" d="100"/>
          <a:sy n="60" d="100"/>
        </p:scale>
        <p:origin x="-691" y="-264"/>
      </p:cViewPr>
      <p:guideLst>
        <p:guide orient="horz" pos="4152"/>
        <p:guide orient="horz" pos="2160"/>
        <p:guide orient="horz" pos="330"/>
        <p:guide orient="horz" pos="716"/>
        <p:guide orient="horz" pos="1074"/>
        <p:guide orient="horz" pos="3598"/>
        <p:guide orient="horz" pos="4026"/>
        <p:guide orient="horz" pos="3446"/>
        <p:guide orient="horz" pos="1091"/>
        <p:guide orient="horz" pos="3614"/>
        <p:guide orient="horz" pos="1089"/>
        <p:guide pos="7330"/>
        <p:guide pos="3840"/>
        <p:guide pos="4307"/>
        <p:guide pos="2275"/>
        <p:guide pos="5138"/>
        <p:guide pos="2687"/>
        <p:guide pos="318"/>
        <p:guide pos="7400"/>
        <p:guide pos="3136"/>
        <p:guide pos="4268"/>
        <p:guide pos="325"/>
        <p:guide pos="5165"/>
        <p:guide pos="1197"/>
        <p:guide pos="240"/>
        <p:guide pos="6491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1694" y="80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8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7837823150865E-2"/>
          <c:y val="4.9406831199751554E-2"/>
          <c:w val="0.56303354705681563"/>
          <c:h val="0.9131958238088685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Psych Condition</c:v>
                </c:pt>
                <c:pt idx="1">
                  <c:v>HCV</c:v>
                </c:pt>
                <c:pt idx="2">
                  <c:v>HepB</c:v>
                </c:pt>
                <c:pt idx="3">
                  <c:v>HIV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0.5897</c:v>
                </c:pt>
                <c:pt idx="1">
                  <c:v>0.29480000000000001</c:v>
                </c:pt>
                <c:pt idx="2">
                  <c:v>0.12720000000000001</c:v>
                </c:pt>
                <c:pt idx="3">
                  <c:v>0.11219999999999999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DE-4E6D-9698-7F639E218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54131328"/>
        <c:axId val="54407552"/>
      </c:barChart>
      <c:catAx>
        <c:axId val="541313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4407552"/>
        <c:crosses val="autoZero"/>
        <c:auto val="1"/>
        <c:lblAlgn val="ctr"/>
        <c:lblOffset val="100"/>
        <c:noMultiLvlLbl val="0"/>
      </c:catAx>
      <c:valAx>
        <c:axId val="544075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413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4FE1C-C92B-472E-ABEE-6F4D2F75370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507E-1287-4309-A08A-DAAEA99D2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13/11/2017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92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8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10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invitation sent to physicians asks if they would like to participate in a survey for addiction specialists regarding hepatitis C.  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The participating physicians are sourced from the M3 physician panel.  The M3 panel is an actively managed double opt-in online panel, that is, one where those who join make a conscious decision to regularly participate in surveys.  Upon agreement to join the panel, M3 has a stringent verification process in order to confirm a respondents' practicing status.  Panel members have been telephone recruited to become members using multiple original sample sources to achieve broad representation:  hospital books, medical directories (including the AMA in the US) and telephone directories. </a:t>
            </a:r>
            <a:endParaRPr lang="en-CA" dirty="0"/>
          </a:p>
          <a:p>
            <a:r>
              <a:rPr lang="en-US" dirty="0"/>
              <a:t>In addition to the panel recruit, participants will be recruited via telephone from research databases and/or  public and proprietary lists of clinics providing OAT/sites in each country if panels are not of sufficient size to obtain the required sample size for this research. </a:t>
            </a:r>
            <a:endParaRPr lang="en-CA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06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51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58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1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41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27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364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46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sert Ow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6096000" y="857"/>
            <a:ext cx="609752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0858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urge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Approved\shutterstock_13296602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9" y="0"/>
            <a:ext cx="6096001" cy="69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2784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m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Approved\shutterstock_13095692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-1"/>
            <a:ext cx="609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2784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ss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roduction\DataViz\Projects\2015\Kantar Health\Global Marketing\Rebrand visual identity\Images\Approved\shutterstock_29713192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9" y="-1"/>
            <a:ext cx="6096002" cy="69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30179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Insert Ow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6096000" y="857"/>
            <a:ext cx="609752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6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Walking Surge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.Masters\Downloads\shutterstock_46004460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003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u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3732712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8945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Pi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36141073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8170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Scient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ee.Masters\Downloads\shutterstock_41830093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6960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Split Pi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24779196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5135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23203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Test tu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34718015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72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unner Su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34301299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96000" y="0"/>
            <a:ext cx="6120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1182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unner Stretch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29104157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9" y="0"/>
            <a:ext cx="6120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686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li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41215590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6005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Surgeon Half F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.Masters\Downloads\shutterstock_435604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1089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Patient Half F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.Masters\Downloads\shutterstock_112117565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60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7428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Busy Cros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.Masters\Downloads\shutterstock_12140330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69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2240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Wid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7" y="1708150"/>
            <a:ext cx="7568977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oman H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e.Masters\Downloads\shutterstock_154578533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8591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Wid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43873" y="1708150"/>
            <a:ext cx="7583001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9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6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708149"/>
            <a:ext cx="11466511" cy="401811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56913" y="6393509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2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856913" y="6393509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2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8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9859" y="457201"/>
            <a:ext cx="10865975" cy="4481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88318" y="6398382"/>
            <a:ext cx="8482793" cy="459619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019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0025" y="414923"/>
            <a:ext cx="9184923" cy="95016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80000"/>
              </a:lnSpc>
              <a:defRPr lang="en-GB"/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931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0025" y="414923"/>
            <a:ext cx="9184923" cy="95016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80000"/>
              </a:lnSpc>
              <a:defRPr lang="en-GB"/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752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52" y="222962"/>
            <a:ext cx="9650729" cy="620712"/>
          </a:xfrm>
        </p:spPr>
        <p:txBody>
          <a:bodyPr/>
          <a:lstStyle>
            <a:lvl1pPr algn="l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lang="en-GB" sz="2400" b="0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216150" y="1468438"/>
            <a:ext cx="10030883" cy="42799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2"/>
              </a:buClr>
              <a:buFont typeface="Arial" pitchFamily="34" charset="0"/>
              <a:buChar char="•"/>
              <a:defRPr/>
            </a:lvl1pPr>
            <a:lvl2pPr marL="725488" indent="-182563">
              <a:buClr>
                <a:schemeClr val="accent2"/>
              </a:buClr>
              <a:buFont typeface="Arial" pitchFamily="34" charset="0"/>
              <a:buChar char="–"/>
              <a:defRPr sz="1600"/>
            </a:lvl2pPr>
            <a:lvl3pPr marL="1617663" indent="-180975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</p:txBody>
      </p:sp>
    </p:spTree>
    <p:extLst>
      <p:ext uri="{BB962C8B-B14F-4D97-AF65-F5344CB8AC3E}">
        <p14:creationId xmlns:p14="http://schemas.microsoft.com/office/powerpoint/2010/main" val="286285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emale Ru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6\Kantar Health\Global Marketing\Kantar First\Marketing Collateral\Shared Link Resource\offset_comp_33851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96000" y="1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2784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0025" y="414923"/>
            <a:ext cx="9184923" cy="950165"/>
          </a:xfrm>
        </p:spPr>
        <p:txBody>
          <a:bodyPr vert="horz" lIns="0" tIns="0" rIns="0" bIns="0"/>
          <a:lstStyle>
            <a:lvl1pPr>
              <a:defRPr lang="en-GB"/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8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sert Ow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6096000" y="857"/>
            <a:ext cx="609752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8980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38131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oman H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e.Masters\Downloads\shutterstock_154578533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36982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emale Ru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6\Kantar Health\Global Marketing\Kantar First\Marketing Collateral\Shared Link Resource\offset_comp_33851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96000" y="1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3516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olding Ha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Research Specific Imagery\Customer Experience shutterstock_165442595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8" y="0"/>
            <a:ext cx="609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30973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entist Fla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Research Specific Imagery\Measuring Things shutterstock_9558735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8" y="1"/>
            <a:ext cx="6096002" cy="68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33610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other Whispering To Ch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Research Specific Imagery\Message Testing offset_comp_357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8" y="1"/>
            <a:ext cx="60960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38929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emale Runner Yellow Wat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Approved\shutterstock_27578977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588" y="1"/>
            <a:ext cx="6120716" cy="69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7077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y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Approved\shutterstock_10077851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9" y="-1"/>
            <a:ext cx="6100305" cy="69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26693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olding Ha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Research Specific Imagery\Customer Experience shutterstock_165442595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8" y="0"/>
            <a:ext cx="609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2784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urge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Approved\shutterstock_13296602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9" y="0"/>
            <a:ext cx="6096001" cy="69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06" y="457200"/>
            <a:ext cx="3220524" cy="49377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31277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m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Approved\shutterstock_13095692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-1"/>
            <a:ext cx="609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06" y="457200"/>
            <a:ext cx="3220524" cy="49377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27561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ss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roduction\DataViz\Projects\2015\Kantar Health\Global Marketing\Rebrand visual identity\Images\Approved\shutterstock_29713192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9" y="-1"/>
            <a:ext cx="6096002" cy="69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06" y="457200"/>
            <a:ext cx="3220524" cy="49377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9567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889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Insert Ow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6096000" y="857"/>
            <a:ext cx="609752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4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Walking Surge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.Masters\Downloads\shutterstock_46004460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3892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u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3732712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0676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Pi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36141073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5399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Scient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ee.Masters\Downloads\shutterstock_41830093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668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Split Pi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24779196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2752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entist Fla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Research Specific Imagery\Measuring Things shutterstock_9558735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8" y="1"/>
            <a:ext cx="6096002" cy="68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2784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Test tu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34718015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926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unner Su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34301299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96000" y="0"/>
            <a:ext cx="6120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071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unner Stretch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29104157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9" y="0"/>
            <a:ext cx="6120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5879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li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.Masters\Downloads\shutterstock_41215590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769"/>
            <a:ext cx="12191999" cy="1901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 –  PLEASE REACH OUT TO MARTINE DROLET FOR PERMISSION TO SHARE</a:t>
            </a:r>
          </a:p>
        </p:txBody>
      </p:sp>
    </p:spTree>
    <p:extLst>
      <p:ext uri="{BB962C8B-B14F-4D97-AF65-F5344CB8AC3E}">
        <p14:creationId xmlns:p14="http://schemas.microsoft.com/office/powerpoint/2010/main" val="13356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Surgeon Half F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.Masters\Downloads\shutterstock_435604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769"/>
            <a:ext cx="12191999" cy="1901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 –  PLEASE REACH OUT TO MARTINE DROLET FOR PERMISSION TO SHARE</a:t>
            </a:r>
          </a:p>
        </p:txBody>
      </p:sp>
    </p:spTree>
    <p:extLst>
      <p:ext uri="{BB962C8B-B14F-4D97-AF65-F5344CB8AC3E}">
        <p14:creationId xmlns:p14="http://schemas.microsoft.com/office/powerpoint/2010/main" val="34350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Patient Half F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.Masters\Downloads\shutterstock_112117565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60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769"/>
            <a:ext cx="12191999" cy="1901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 –  PLEASE REACH OUT TO MARTINE DROLET FOR PERMISSION TO SHARE</a:t>
            </a:r>
          </a:p>
        </p:txBody>
      </p:sp>
    </p:spTree>
    <p:extLst>
      <p:ext uri="{BB962C8B-B14F-4D97-AF65-F5344CB8AC3E}">
        <p14:creationId xmlns:p14="http://schemas.microsoft.com/office/powerpoint/2010/main" val="27916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Busy Cros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.Masters\Downloads\shutterstock_12140330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0"/>
            <a:ext cx="6169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5735638" cy="15855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200"/>
              </a:spcBef>
              <a:buNone/>
              <a:defRPr sz="2200" b="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769"/>
            <a:ext cx="12191999" cy="1901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 –  PLEASE REACH OUT TO MARTINE DROLET FOR PERMISSION TO SHARE</a:t>
            </a:r>
          </a:p>
        </p:txBody>
      </p:sp>
    </p:spTree>
    <p:extLst>
      <p:ext uri="{BB962C8B-B14F-4D97-AF65-F5344CB8AC3E}">
        <p14:creationId xmlns:p14="http://schemas.microsoft.com/office/powerpoint/2010/main" val="16056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Wid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7" y="1708150"/>
            <a:ext cx="7568977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other Whispering To Ch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Research Specific Imagery\Message Testing offset_comp_357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8" y="1"/>
            <a:ext cx="60960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2784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Wid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43873" y="1708150"/>
            <a:ext cx="7583001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9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6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708149"/>
            <a:ext cx="11466511" cy="401811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56913" y="6393509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856913" y="6393509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9859" y="457201"/>
            <a:ext cx="10865975" cy="4481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88318" y="6398382"/>
            <a:ext cx="8482793" cy="459619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84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0025" y="414923"/>
            <a:ext cx="9184923" cy="95016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80000"/>
              </a:lnSpc>
              <a:defRPr lang="en-GB"/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640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0025" y="414923"/>
            <a:ext cx="9184923" cy="95016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80000"/>
              </a:lnSpc>
              <a:defRPr lang="en-GB"/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1629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52" y="222962"/>
            <a:ext cx="9650729" cy="620712"/>
          </a:xfrm>
        </p:spPr>
        <p:txBody>
          <a:bodyPr/>
          <a:lstStyle>
            <a:lvl1pPr algn="l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lang="en-GB" sz="2400" b="0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216150" y="1468438"/>
            <a:ext cx="10030883" cy="42799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2"/>
              </a:buClr>
              <a:buFont typeface="Arial" pitchFamily="34" charset="0"/>
              <a:buChar char="•"/>
              <a:defRPr/>
            </a:lvl1pPr>
            <a:lvl2pPr marL="725488" indent="-182563">
              <a:buClr>
                <a:schemeClr val="accent2"/>
              </a:buClr>
              <a:buFont typeface="Arial" pitchFamily="34" charset="0"/>
              <a:buChar char="–"/>
              <a:defRPr sz="1600"/>
            </a:lvl2pPr>
            <a:lvl3pPr marL="1617663" indent="-180975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</p:txBody>
      </p:sp>
    </p:spTree>
    <p:extLst>
      <p:ext uri="{BB962C8B-B14F-4D97-AF65-F5344CB8AC3E}">
        <p14:creationId xmlns:p14="http://schemas.microsoft.com/office/powerpoint/2010/main" val="160680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emale Runner Yellow Wat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Approved\shutterstock_27578977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588" y="1"/>
            <a:ext cx="6120716" cy="69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2784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0025" y="414923"/>
            <a:ext cx="9184923" cy="950165"/>
          </a:xfrm>
        </p:spPr>
        <p:txBody>
          <a:bodyPr vert="horz" lIns="0" tIns="0" rIns="0" bIns="0"/>
          <a:lstStyle>
            <a:lvl1pPr>
              <a:defRPr lang="en-GB"/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802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463041" y="6493134"/>
            <a:ext cx="9506967" cy="15388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l">
              <a:buNone/>
              <a:defRPr lang="en-US" sz="1000" b="0" i="0" baseline="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dirty="0" smtClean="0">
                <a:effectLst/>
                <a:latin typeface="Arial"/>
              </a:rPr>
              <a:t>References and/or abbreviations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37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463041" y="6493134"/>
            <a:ext cx="9506967" cy="15388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l">
              <a:buNone/>
              <a:defRPr lang="en-US" sz="1000" b="0" i="0" baseline="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dirty="0" smtClean="0">
                <a:effectLst/>
                <a:latin typeface="Arial"/>
              </a:rPr>
              <a:t>References and/or abbreviations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9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463041" y="6493134"/>
            <a:ext cx="9506967" cy="15388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l">
              <a:buNone/>
              <a:defRPr lang="en-US" sz="1000" b="0" i="0" baseline="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dirty="0" smtClean="0">
                <a:effectLst/>
                <a:latin typeface="Arial"/>
              </a:rPr>
              <a:t>References and/or abbreviations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7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y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Production\DataViz\Projects\2015\Kantar Health\Global Marketing\Rebrand visual identity\Images\Approved\shutterstock_10077851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9" y="-1"/>
            <a:ext cx="6100305" cy="69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846097"/>
            <a:ext cx="5736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Presentation title here 24pt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4989097"/>
            <a:ext cx="5736000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names</a:t>
            </a:r>
            <a:br>
              <a:rPr lang="en-GB" dirty="0"/>
            </a:br>
            <a:r>
              <a:rPr lang="en-GB" dirty="0"/>
              <a:t>Date</a:t>
            </a:r>
            <a:br>
              <a:rPr lang="en-GB" dirty="0"/>
            </a:br>
            <a:r>
              <a:rPr lang="en-GB" dirty="0"/>
              <a:t>Project reference</a:t>
            </a:r>
          </a:p>
        </p:txBody>
      </p:sp>
    </p:spTree>
    <p:extLst>
      <p:ext uri="{BB962C8B-B14F-4D97-AF65-F5344CB8AC3E}">
        <p14:creationId xmlns:p14="http://schemas.microsoft.com/office/powerpoint/2010/main" val="12784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82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43000" y="-438330"/>
            <a:ext cx="13716000" cy="6744832"/>
            <a:chOff x="-1143000" y="-438330"/>
            <a:chExt cx="13716000" cy="6744832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56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97" r:id="rId13"/>
    <p:sldLayoutId id="2147483729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21" r:id="rId27"/>
    <p:sldLayoutId id="2147483730" r:id="rId28"/>
    <p:sldLayoutId id="2147483732" r:id="rId29"/>
    <p:sldLayoutId id="2147483733" r:id="rId30"/>
    <p:sldLayoutId id="2147483668" r:id="rId31"/>
    <p:sldLayoutId id="2147483726" r:id="rId32"/>
    <p:sldLayoutId id="2147483725" r:id="rId33"/>
    <p:sldLayoutId id="2147483757" r:id="rId34"/>
    <p:sldLayoutId id="2147483759" r:id="rId35"/>
    <p:sldLayoutId id="2147483848" r:id="rId36"/>
    <p:sldLayoutId id="2147483849" r:id="rId37"/>
    <p:sldLayoutId id="2147483850" r:id="rId38"/>
    <p:sldLayoutId id="2147483852" r:id="rId39"/>
    <p:sldLayoutId id="2147483853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27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pos="842" userDrawn="1">
          <p15:clr>
            <a:srgbClr val="A4A3A4"/>
          </p15:clr>
        </p15:guide>
        <p15:guide id="5" pos="1335" userDrawn="1">
          <p15:clr>
            <a:srgbClr val="A4A3A4"/>
          </p15:clr>
        </p15:guide>
        <p15:guide id="6" pos="1454" userDrawn="1">
          <p15:clr>
            <a:srgbClr val="A4A3A4"/>
          </p15:clr>
        </p15:guide>
        <p15:guide id="7" pos="194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2558" userDrawn="1">
          <p15:clr>
            <a:srgbClr val="A4A3A4"/>
          </p15:clr>
        </p15:guide>
        <p15:guide id="10" pos="2678" userDrawn="1">
          <p15:clr>
            <a:srgbClr val="A4A3A4"/>
          </p15:clr>
        </p15:guide>
        <p15:guide id="11" pos="3170" userDrawn="1">
          <p15:clr>
            <a:srgbClr val="A4A3A4"/>
          </p15:clr>
        </p15:guide>
        <p15:guide id="12" pos="3288" userDrawn="1">
          <p15:clr>
            <a:srgbClr val="A4A3A4"/>
          </p15:clr>
        </p15:guide>
        <p15:guide id="13" pos="3780" userDrawn="1">
          <p15:clr>
            <a:srgbClr val="A4A3A4"/>
          </p15:clr>
        </p15:guide>
        <p15:guide id="14" pos="3900" userDrawn="1">
          <p15:clr>
            <a:srgbClr val="A4A3A4"/>
          </p15:clr>
        </p15:guide>
        <p15:guide id="15" pos="4392" userDrawn="1">
          <p15:clr>
            <a:srgbClr val="A4A3A4"/>
          </p15:clr>
        </p15:guide>
        <p15:guide id="16" pos="4512" userDrawn="1">
          <p15:clr>
            <a:srgbClr val="A4A3A4"/>
          </p15:clr>
        </p15:guide>
        <p15:guide id="17" pos="5124" userDrawn="1">
          <p15:clr>
            <a:srgbClr val="A4A3A4"/>
          </p15:clr>
        </p15:guide>
        <p15:guide id="18" pos="5004" userDrawn="1">
          <p15:clr>
            <a:srgbClr val="A4A3A4"/>
          </p15:clr>
        </p15:guide>
        <p15:guide id="19" pos="5616" userDrawn="1">
          <p15:clr>
            <a:srgbClr val="A4A3A4"/>
          </p15:clr>
        </p15:guide>
        <p15:guide id="20" pos="5736" userDrawn="1">
          <p15:clr>
            <a:srgbClr val="A4A3A4"/>
          </p15:clr>
        </p15:guide>
        <p15:guide id="21" pos="6227" userDrawn="1">
          <p15:clr>
            <a:srgbClr val="A4A3A4"/>
          </p15:clr>
        </p15:guide>
        <p15:guide id="22" pos="6348" userDrawn="1">
          <p15:clr>
            <a:srgbClr val="A4A3A4"/>
          </p15:clr>
        </p15:guide>
        <p15:guide id="23" pos="6839" userDrawn="1">
          <p15:clr>
            <a:srgbClr val="A4A3A4"/>
          </p15:clr>
        </p15:guide>
        <p15:guide id="24" pos="6960" userDrawn="1">
          <p15:clr>
            <a:srgbClr val="A4A3A4"/>
          </p15:clr>
        </p15:guide>
        <p15:guide id="25" pos="7451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43000" y="-438330"/>
            <a:ext cx="13716000" cy="6744832"/>
            <a:chOff x="-1143000" y="-438330"/>
            <a:chExt cx="13716000" cy="6744832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rgbClr val="71717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71717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0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  <p:sldLayoutId id="2147483895" r:id="rId41"/>
    <p:sldLayoutId id="2147483896" r:id="rId42"/>
    <p:sldLayoutId id="2147483897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27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pos="842" userDrawn="1">
          <p15:clr>
            <a:srgbClr val="A4A3A4"/>
          </p15:clr>
        </p15:guide>
        <p15:guide id="5" pos="1335" userDrawn="1">
          <p15:clr>
            <a:srgbClr val="A4A3A4"/>
          </p15:clr>
        </p15:guide>
        <p15:guide id="6" pos="1454" userDrawn="1">
          <p15:clr>
            <a:srgbClr val="A4A3A4"/>
          </p15:clr>
        </p15:guide>
        <p15:guide id="7" pos="194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2558" userDrawn="1">
          <p15:clr>
            <a:srgbClr val="A4A3A4"/>
          </p15:clr>
        </p15:guide>
        <p15:guide id="10" pos="2678" userDrawn="1">
          <p15:clr>
            <a:srgbClr val="A4A3A4"/>
          </p15:clr>
        </p15:guide>
        <p15:guide id="11" pos="3170" userDrawn="1">
          <p15:clr>
            <a:srgbClr val="A4A3A4"/>
          </p15:clr>
        </p15:guide>
        <p15:guide id="12" pos="3288" userDrawn="1">
          <p15:clr>
            <a:srgbClr val="A4A3A4"/>
          </p15:clr>
        </p15:guide>
        <p15:guide id="13" pos="3780" userDrawn="1">
          <p15:clr>
            <a:srgbClr val="A4A3A4"/>
          </p15:clr>
        </p15:guide>
        <p15:guide id="14" pos="3900" userDrawn="1">
          <p15:clr>
            <a:srgbClr val="A4A3A4"/>
          </p15:clr>
        </p15:guide>
        <p15:guide id="15" pos="4392" userDrawn="1">
          <p15:clr>
            <a:srgbClr val="A4A3A4"/>
          </p15:clr>
        </p15:guide>
        <p15:guide id="16" pos="4512" userDrawn="1">
          <p15:clr>
            <a:srgbClr val="A4A3A4"/>
          </p15:clr>
        </p15:guide>
        <p15:guide id="17" pos="5124" userDrawn="1">
          <p15:clr>
            <a:srgbClr val="A4A3A4"/>
          </p15:clr>
        </p15:guide>
        <p15:guide id="18" pos="5004" userDrawn="1">
          <p15:clr>
            <a:srgbClr val="A4A3A4"/>
          </p15:clr>
        </p15:guide>
        <p15:guide id="19" pos="5616" userDrawn="1">
          <p15:clr>
            <a:srgbClr val="A4A3A4"/>
          </p15:clr>
        </p15:guide>
        <p15:guide id="20" pos="5736" userDrawn="1">
          <p15:clr>
            <a:srgbClr val="A4A3A4"/>
          </p15:clr>
        </p15:guide>
        <p15:guide id="21" pos="6227" userDrawn="1">
          <p15:clr>
            <a:srgbClr val="A4A3A4"/>
          </p15:clr>
        </p15:guide>
        <p15:guide id="22" pos="6348" userDrawn="1">
          <p15:clr>
            <a:srgbClr val="A4A3A4"/>
          </p15:clr>
        </p15:guide>
        <p15:guide id="23" pos="6839" userDrawn="1">
          <p15:clr>
            <a:srgbClr val="A4A3A4"/>
          </p15:clr>
        </p15:guide>
        <p15:guide id="24" pos="6960" userDrawn="1">
          <p15:clr>
            <a:srgbClr val="A4A3A4"/>
          </p15:clr>
        </p15:guide>
        <p15:guide id="25" pos="7451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://www.kantarhealth.com/help/report-terms-condi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July 2017</a:t>
            </a: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C-SCOPE: </a:t>
            </a:r>
            <a:r>
              <a:rPr lang="en-US" dirty="0">
                <a:solidFill>
                  <a:srgbClr val="FF0000"/>
                </a:solidFill>
                <a:ea typeface="Times New Roman"/>
                <a:cs typeface="Arial"/>
              </a:rPr>
              <a:t>S</a:t>
            </a:r>
            <a:r>
              <a:rPr lang="en-US" dirty="0">
                <a:ea typeface="Times New Roman"/>
                <a:cs typeface="Arial"/>
              </a:rPr>
              <a:t>urvey on the Management of HCV in addicti</a:t>
            </a:r>
            <a:r>
              <a:rPr lang="en-US" dirty="0">
                <a:solidFill>
                  <a:srgbClr val="FF0000"/>
                </a:solidFill>
                <a:ea typeface="Times New Roman"/>
                <a:cs typeface="Arial"/>
              </a:rPr>
              <a:t>o</a:t>
            </a:r>
            <a:r>
              <a:rPr lang="en-US" dirty="0">
                <a:ea typeface="Times New Roman"/>
                <a:cs typeface="Arial"/>
              </a:rPr>
              <a:t>n clinics treating </a:t>
            </a:r>
            <a:r>
              <a:rPr lang="en-US" dirty="0">
                <a:solidFill>
                  <a:srgbClr val="FF0000"/>
                </a:solidFill>
                <a:ea typeface="Times New Roman"/>
                <a:cs typeface="Arial"/>
              </a:rPr>
              <a:t>P</a:t>
            </a:r>
            <a:r>
              <a:rPr lang="en-US" dirty="0">
                <a:ea typeface="Times New Roman"/>
                <a:cs typeface="Arial"/>
              </a:rPr>
              <a:t>atients on Opiate Agonist Therapi</a:t>
            </a:r>
            <a:r>
              <a:rPr lang="en-US" dirty="0">
                <a:solidFill>
                  <a:srgbClr val="FF0000"/>
                </a:solidFill>
                <a:ea typeface="Times New Roman"/>
                <a:cs typeface="Arial"/>
              </a:rPr>
              <a:t>e</a:t>
            </a:r>
            <a:r>
              <a:rPr lang="en-US" dirty="0">
                <a:ea typeface="Times New Roman"/>
                <a:cs typeface="Arial"/>
              </a:rPr>
              <a:t>s: a global perspective</a:t>
            </a:r>
            <a:r>
              <a:rPr lang="en-CA" dirty="0">
                <a:ea typeface="Times New Roman"/>
                <a:cs typeface="Times New Roman"/>
              </a:rPr>
              <a:t/>
            </a:r>
            <a:br>
              <a:rPr lang="en-CA" dirty="0">
                <a:ea typeface="Times New Roman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Perceptions of Barriers to HCV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10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8"/>
          <a:stretch/>
        </p:blipFill>
        <p:spPr/>
      </p:pic>
    </p:spTree>
    <p:extLst>
      <p:ext uri="{BB962C8B-B14F-4D97-AF65-F5344CB8AC3E}">
        <p14:creationId xmlns:p14="http://schemas.microsoft.com/office/powerpoint/2010/main" val="45896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1" y="3638550"/>
            <a:ext cx="5680453" cy="293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" y="590549"/>
            <a:ext cx="5476008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10" y="406400"/>
            <a:ext cx="5231365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638550"/>
            <a:ext cx="53340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200" y="6629401"/>
            <a:ext cx="35941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dirty="0" smtClean="0">
                <a:solidFill>
                  <a:srgbClr val="717171"/>
                </a:solidFill>
              </a:rPr>
              <a:t>AASLD 2017</a:t>
            </a:r>
          </a:p>
        </p:txBody>
      </p:sp>
    </p:spTree>
    <p:extLst>
      <p:ext uri="{BB962C8B-B14F-4D97-AF65-F5344CB8AC3E}">
        <p14:creationId xmlns:p14="http://schemas.microsoft.com/office/powerpoint/2010/main" val="20897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Physician Knowledge &amp; Opinions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12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4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majority of Physicians considers testing and treatment of PWID as important, but there is a need for education related to HCV Treatment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 smtClean="0"/>
              <a:t>INHSU 2017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22038" y="6394450"/>
            <a:ext cx="969962" cy="196850"/>
          </a:xfrm>
        </p:spPr>
        <p:txBody>
          <a:bodyPr/>
          <a:lstStyle/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13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96988"/>
            <a:ext cx="4812226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208619"/>
            <a:ext cx="4559300" cy="46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2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5900" y="958849"/>
            <a:ext cx="11572873" cy="44005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Addiction specialists manage a high load of </a:t>
            </a:r>
            <a:r>
              <a:rPr lang="en-CA" sz="1800" dirty="0" smtClean="0"/>
              <a:t>patients with competing health priorities (HCV </a:t>
            </a:r>
            <a:r>
              <a:rPr lang="en-CA" sz="1800" dirty="0"/>
              <a:t>is not the most prevalent </a:t>
            </a:r>
            <a:r>
              <a:rPr lang="en-CA" sz="1800" dirty="0" smtClean="0"/>
              <a:t>co-morbidity)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Physicians are convinced of the need to screen and treat PWID, but the majority of clinics do not have a protocol for testing</a:t>
            </a: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There </a:t>
            </a:r>
            <a:r>
              <a:rPr lang="en-CA" sz="1800" dirty="0"/>
              <a:t>is a lack of support in the clinic to optimize HCV </a:t>
            </a:r>
            <a:r>
              <a:rPr lang="en-CA" sz="1800" dirty="0" smtClean="0"/>
              <a:t>treatment</a:t>
            </a: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Major perceived barriers to HCV testing, evaluation and treatment included </a:t>
            </a:r>
          </a:p>
          <a:p>
            <a:pPr marL="4667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Patients not attending referral appointment and lack of awareness of new treatment</a:t>
            </a:r>
          </a:p>
          <a:p>
            <a:pPr marL="4667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Lack of funding for non-invasive liver disease testing </a:t>
            </a:r>
          </a:p>
          <a:p>
            <a:pPr marL="4667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L</a:t>
            </a:r>
            <a:r>
              <a:rPr lang="en-US" sz="1800" b="1" dirty="0" smtClean="0"/>
              <a:t>ack </a:t>
            </a:r>
            <a:r>
              <a:rPr lang="en-US" sz="1800" b="1" dirty="0"/>
              <a:t>of case managers or link-to-care coordinators (mean 2.35</a:t>
            </a:r>
            <a:r>
              <a:rPr lang="en-US" sz="1800" b="1" dirty="0" smtClean="0"/>
              <a:t>)</a:t>
            </a:r>
          </a:p>
          <a:p>
            <a:pPr marL="4667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 err="1"/>
              <a:t>L</a:t>
            </a:r>
            <a:r>
              <a:rPr lang="en-US" sz="1800" b="1" dirty="0" err="1" smtClean="0"/>
              <a:t>he</a:t>
            </a:r>
            <a:r>
              <a:rPr lang="en-US" sz="1800" b="1" dirty="0" smtClean="0"/>
              <a:t> </a:t>
            </a:r>
            <a:r>
              <a:rPr lang="en-US" sz="1800" b="1" dirty="0"/>
              <a:t>need for off-site referral for liver disease assessment/treatment (mean 2.31</a:t>
            </a:r>
            <a:r>
              <a:rPr lang="en-US" sz="1800" b="1" dirty="0" smtClean="0"/>
              <a:t>)</a:t>
            </a:r>
          </a:p>
          <a:p>
            <a:pPr marL="4667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There </a:t>
            </a:r>
            <a:r>
              <a:rPr lang="en-CA" sz="1800" dirty="0"/>
              <a:t>is a need to educate physicians on HCV </a:t>
            </a:r>
            <a:r>
              <a:rPr lang="en-CA" sz="1800" dirty="0" smtClean="0"/>
              <a:t>treatment</a:t>
            </a:r>
            <a:endParaRPr lang="en-CA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999" y="164017"/>
            <a:ext cx="11466875" cy="705933"/>
          </a:xfrm>
        </p:spPr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32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3202" y="2373956"/>
            <a:ext cx="561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203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physicians from US, Canada, Europe &amp; Australia were recruited via M3 Global Research’s panel of physicians. </a:t>
            </a:r>
            <a:endParaRPr lang="en-US" sz="16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2626" y="2247478"/>
            <a:ext cx="550495" cy="732118"/>
            <a:chOff x="5735638" y="1588"/>
            <a:chExt cx="466726" cy="620712"/>
          </a:xfrm>
          <a:solidFill>
            <a:schemeClr val="accent1"/>
          </a:solidFill>
        </p:grpSpPr>
        <p:sp>
          <p:nvSpPr>
            <p:cNvPr id="6" name="Freeform 306"/>
            <p:cNvSpPr>
              <a:spLocks noEditPoints="1"/>
            </p:cNvSpPr>
            <p:nvPr/>
          </p:nvSpPr>
          <p:spPr bwMode="auto">
            <a:xfrm>
              <a:off x="5788026" y="98425"/>
              <a:ext cx="342900" cy="398463"/>
            </a:xfrm>
            <a:custGeom>
              <a:avLst/>
              <a:gdLst>
                <a:gd name="T0" fmla="*/ 152 w 216"/>
                <a:gd name="T1" fmla="*/ 15 h 251"/>
                <a:gd name="T2" fmla="*/ 16 w 216"/>
                <a:gd name="T3" fmla="*/ 199 h 251"/>
                <a:gd name="T4" fmla="*/ 65 w 216"/>
                <a:gd name="T5" fmla="*/ 235 h 251"/>
                <a:gd name="T6" fmla="*/ 200 w 216"/>
                <a:gd name="T7" fmla="*/ 52 h 251"/>
                <a:gd name="T8" fmla="*/ 152 w 216"/>
                <a:gd name="T9" fmla="*/ 15 h 251"/>
                <a:gd name="T10" fmla="*/ 149 w 216"/>
                <a:gd name="T11" fmla="*/ 0 h 251"/>
                <a:gd name="T12" fmla="*/ 152 w 216"/>
                <a:gd name="T13" fmla="*/ 0 h 251"/>
                <a:gd name="T14" fmla="*/ 154 w 216"/>
                <a:gd name="T15" fmla="*/ 1 h 251"/>
                <a:gd name="T16" fmla="*/ 213 w 216"/>
                <a:gd name="T17" fmla="*/ 45 h 251"/>
                <a:gd name="T18" fmla="*/ 216 w 216"/>
                <a:gd name="T19" fmla="*/ 47 h 251"/>
                <a:gd name="T20" fmla="*/ 216 w 216"/>
                <a:gd name="T21" fmla="*/ 49 h 251"/>
                <a:gd name="T22" fmla="*/ 216 w 216"/>
                <a:gd name="T23" fmla="*/ 52 h 251"/>
                <a:gd name="T24" fmla="*/ 215 w 216"/>
                <a:gd name="T25" fmla="*/ 55 h 251"/>
                <a:gd name="T26" fmla="*/ 72 w 216"/>
                <a:gd name="T27" fmla="*/ 248 h 251"/>
                <a:gd name="T28" fmla="*/ 69 w 216"/>
                <a:gd name="T29" fmla="*/ 250 h 251"/>
                <a:gd name="T30" fmla="*/ 67 w 216"/>
                <a:gd name="T31" fmla="*/ 251 h 251"/>
                <a:gd name="T32" fmla="*/ 67 w 216"/>
                <a:gd name="T33" fmla="*/ 251 h 251"/>
                <a:gd name="T34" fmla="*/ 64 w 216"/>
                <a:gd name="T35" fmla="*/ 251 h 251"/>
                <a:gd name="T36" fmla="*/ 63 w 216"/>
                <a:gd name="T37" fmla="*/ 250 h 251"/>
                <a:gd name="T38" fmla="*/ 3 w 216"/>
                <a:gd name="T39" fmla="*/ 205 h 251"/>
                <a:gd name="T40" fmla="*/ 1 w 216"/>
                <a:gd name="T41" fmla="*/ 204 h 251"/>
                <a:gd name="T42" fmla="*/ 0 w 216"/>
                <a:gd name="T43" fmla="*/ 201 h 251"/>
                <a:gd name="T44" fmla="*/ 0 w 216"/>
                <a:gd name="T45" fmla="*/ 199 h 251"/>
                <a:gd name="T46" fmla="*/ 1 w 216"/>
                <a:gd name="T47" fmla="*/ 196 h 251"/>
                <a:gd name="T48" fmla="*/ 145 w 216"/>
                <a:gd name="T49" fmla="*/ 2 h 251"/>
                <a:gd name="T50" fmla="*/ 147 w 216"/>
                <a:gd name="T51" fmla="*/ 1 h 251"/>
                <a:gd name="T52" fmla="*/ 149 w 216"/>
                <a:gd name="T5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251">
                  <a:moveTo>
                    <a:pt x="152" y="15"/>
                  </a:moveTo>
                  <a:lnTo>
                    <a:pt x="16" y="199"/>
                  </a:lnTo>
                  <a:lnTo>
                    <a:pt x="65" y="235"/>
                  </a:lnTo>
                  <a:lnTo>
                    <a:pt x="200" y="52"/>
                  </a:lnTo>
                  <a:lnTo>
                    <a:pt x="152" y="15"/>
                  </a:lnTo>
                  <a:close/>
                  <a:moveTo>
                    <a:pt x="149" y="0"/>
                  </a:moveTo>
                  <a:lnTo>
                    <a:pt x="152" y="0"/>
                  </a:lnTo>
                  <a:lnTo>
                    <a:pt x="154" y="1"/>
                  </a:lnTo>
                  <a:lnTo>
                    <a:pt x="213" y="45"/>
                  </a:lnTo>
                  <a:lnTo>
                    <a:pt x="216" y="47"/>
                  </a:lnTo>
                  <a:lnTo>
                    <a:pt x="216" y="49"/>
                  </a:lnTo>
                  <a:lnTo>
                    <a:pt x="216" y="52"/>
                  </a:lnTo>
                  <a:lnTo>
                    <a:pt x="215" y="55"/>
                  </a:lnTo>
                  <a:lnTo>
                    <a:pt x="72" y="248"/>
                  </a:lnTo>
                  <a:lnTo>
                    <a:pt x="69" y="250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4" y="251"/>
                  </a:lnTo>
                  <a:lnTo>
                    <a:pt x="63" y="250"/>
                  </a:lnTo>
                  <a:lnTo>
                    <a:pt x="3" y="205"/>
                  </a:lnTo>
                  <a:lnTo>
                    <a:pt x="1" y="204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1" y="196"/>
                  </a:lnTo>
                  <a:lnTo>
                    <a:pt x="145" y="2"/>
                  </a:lnTo>
                  <a:lnTo>
                    <a:pt x="147" y="1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307"/>
            <p:cNvSpPr>
              <a:spLocks noEditPoints="1"/>
            </p:cNvSpPr>
            <p:nvPr/>
          </p:nvSpPr>
          <p:spPr bwMode="auto">
            <a:xfrm>
              <a:off x="6038851" y="1588"/>
              <a:ext cx="163513" cy="157163"/>
            </a:xfrm>
            <a:custGeom>
              <a:avLst/>
              <a:gdLst>
                <a:gd name="T0" fmla="*/ 38 w 103"/>
                <a:gd name="T1" fmla="*/ 16 h 99"/>
                <a:gd name="T2" fmla="*/ 16 w 103"/>
                <a:gd name="T3" fmla="*/ 46 h 99"/>
                <a:gd name="T4" fmla="*/ 65 w 103"/>
                <a:gd name="T5" fmla="*/ 83 h 99"/>
                <a:gd name="T6" fmla="*/ 87 w 103"/>
                <a:gd name="T7" fmla="*/ 53 h 99"/>
                <a:gd name="T8" fmla="*/ 38 w 103"/>
                <a:gd name="T9" fmla="*/ 16 h 99"/>
                <a:gd name="T10" fmla="*/ 36 w 103"/>
                <a:gd name="T11" fmla="*/ 0 h 99"/>
                <a:gd name="T12" fmla="*/ 38 w 103"/>
                <a:gd name="T13" fmla="*/ 0 h 99"/>
                <a:gd name="T14" fmla="*/ 41 w 103"/>
                <a:gd name="T15" fmla="*/ 2 h 99"/>
                <a:gd name="T16" fmla="*/ 100 w 103"/>
                <a:gd name="T17" fmla="*/ 46 h 99"/>
                <a:gd name="T18" fmla="*/ 103 w 103"/>
                <a:gd name="T19" fmla="*/ 47 h 99"/>
                <a:gd name="T20" fmla="*/ 103 w 103"/>
                <a:gd name="T21" fmla="*/ 50 h 99"/>
                <a:gd name="T22" fmla="*/ 103 w 103"/>
                <a:gd name="T23" fmla="*/ 53 h 99"/>
                <a:gd name="T24" fmla="*/ 101 w 103"/>
                <a:gd name="T25" fmla="*/ 55 h 99"/>
                <a:gd name="T26" fmla="*/ 71 w 103"/>
                <a:gd name="T27" fmla="*/ 96 h 99"/>
                <a:gd name="T28" fmla="*/ 68 w 103"/>
                <a:gd name="T29" fmla="*/ 99 h 99"/>
                <a:gd name="T30" fmla="*/ 66 w 103"/>
                <a:gd name="T31" fmla="*/ 99 h 99"/>
                <a:gd name="T32" fmla="*/ 65 w 103"/>
                <a:gd name="T33" fmla="*/ 99 h 99"/>
                <a:gd name="T34" fmla="*/ 62 w 103"/>
                <a:gd name="T35" fmla="*/ 97 h 99"/>
                <a:gd name="T36" fmla="*/ 3 w 103"/>
                <a:gd name="T37" fmla="*/ 53 h 99"/>
                <a:gd name="T38" fmla="*/ 0 w 103"/>
                <a:gd name="T39" fmla="*/ 51 h 99"/>
                <a:gd name="T40" fmla="*/ 0 w 103"/>
                <a:gd name="T41" fmla="*/ 49 h 99"/>
                <a:gd name="T42" fmla="*/ 0 w 103"/>
                <a:gd name="T43" fmla="*/ 46 h 99"/>
                <a:gd name="T44" fmla="*/ 2 w 103"/>
                <a:gd name="T45" fmla="*/ 44 h 99"/>
                <a:gd name="T46" fmla="*/ 32 w 103"/>
                <a:gd name="T47" fmla="*/ 3 h 99"/>
                <a:gd name="T48" fmla="*/ 33 w 103"/>
                <a:gd name="T49" fmla="*/ 2 h 99"/>
                <a:gd name="T50" fmla="*/ 36 w 103"/>
                <a:gd name="T5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3" h="99">
                  <a:moveTo>
                    <a:pt x="38" y="16"/>
                  </a:moveTo>
                  <a:lnTo>
                    <a:pt x="16" y="46"/>
                  </a:lnTo>
                  <a:lnTo>
                    <a:pt x="65" y="83"/>
                  </a:lnTo>
                  <a:lnTo>
                    <a:pt x="87" y="53"/>
                  </a:lnTo>
                  <a:lnTo>
                    <a:pt x="38" y="16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100" y="46"/>
                  </a:lnTo>
                  <a:lnTo>
                    <a:pt x="103" y="47"/>
                  </a:lnTo>
                  <a:lnTo>
                    <a:pt x="103" y="50"/>
                  </a:lnTo>
                  <a:lnTo>
                    <a:pt x="103" y="53"/>
                  </a:lnTo>
                  <a:lnTo>
                    <a:pt x="101" y="55"/>
                  </a:lnTo>
                  <a:lnTo>
                    <a:pt x="71" y="96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5" y="99"/>
                  </a:lnTo>
                  <a:lnTo>
                    <a:pt x="62" y="97"/>
                  </a:lnTo>
                  <a:lnTo>
                    <a:pt x="3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08"/>
            <p:cNvSpPr>
              <a:spLocks noEditPoints="1"/>
            </p:cNvSpPr>
            <p:nvPr/>
          </p:nvSpPr>
          <p:spPr bwMode="auto">
            <a:xfrm>
              <a:off x="5743576" y="436563"/>
              <a:ext cx="138113" cy="146050"/>
            </a:xfrm>
            <a:custGeom>
              <a:avLst/>
              <a:gdLst>
                <a:gd name="T0" fmla="*/ 25 w 87"/>
                <a:gd name="T1" fmla="*/ 18 h 92"/>
                <a:gd name="T2" fmla="*/ 16 w 87"/>
                <a:gd name="T3" fmla="*/ 75 h 92"/>
                <a:gd name="T4" fmla="*/ 67 w 87"/>
                <a:gd name="T5" fmla="*/ 50 h 92"/>
                <a:gd name="T6" fmla="*/ 25 w 87"/>
                <a:gd name="T7" fmla="*/ 18 h 92"/>
                <a:gd name="T8" fmla="*/ 21 w 87"/>
                <a:gd name="T9" fmla="*/ 0 h 92"/>
                <a:gd name="T10" fmla="*/ 24 w 87"/>
                <a:gd name="T11" fmla="*/ 1 h 92"/>
                <a:gd name="T12" fmla="*/ 84 w 87"/>
                <a:gd name="T13" fmla="*/ 46 h 92"/>
                <a:gd name="T14" fmla="*/ 86 w 87"/>
                <a:gd name="T15" fmla="*/ 48 h 92"/>
                <a:gd name="T16" fmla="*/ 87 w 87"/>
                <a:gd name="T17" fmla="*/ 51 h 92"/>
                <a:gd name="T18" fmla="*/ 86 w 87"/>
                <a:gd name="T19" fmla="*/ 55 h 92"/>
                <a:gd name="T20" fmla="*/ 83 w 87"/>
                <a:gd name="T21" fmla="*/ 56 h 92"/>
                <a:gd name="T22" fmla="*/ 11 w 87"/>
                <a:gd name="T23" fmla="*/ 92 h 92"/>
                <a:gd name="T24" fmla="*/ 7 w 87"/>
                <a:gd name="T25" fmla="*/ 92 h 92"/>
                <a:gd name="T26" fmla="*/ 6 w 87"/>
                <a:gd name="T27" fmla="*/ 92 h 92"/>
                <a:gd name="T28" fmla="*/ 3 w 87"/>
                <a:gd name="T29" fmla="*/ 90 h 92"/>
                <a:gd name="T30" fmla="*/ 2 w 87"/>
                <a:gd name="T31" fmla="*/ 89 h 92"/>
                <a:gd name="T32" fmla="*/ 2 w 87"/>
                <a:gd name="T33" fmla="*/ 86 h 92"/>
                <a:gd name="T34" fmla="*/ 0 w 87"/>
                <a:gd name="T35" fmla="*/ 85 h 92"/>
                <a:gd name="T36" fmla="*/ 14 w 87"/>
                <a:gd name="T37" fmla="*/ 5 h 92"/>
                <a:gd name="T38" fmla="*/ 15 w 87"/>
                <a:gd name="T39" fmla="*/ 3 h 92"/>
                <a:gd name="T40" fmla="*/ 17 w 87"/>
                <a:gd name="T41" fmla="*/ 0 h 92"/>
                <a:gd name="T42" fmla="*/ 21 w 87"/>
                <a:gd name="T4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92">
                  <a:moveTo>
                    <a:pt x="25" y="18"/>
                  </a:moveTo>
                  <a:lnTo>
                    <a:pt x="16" y="75"/>
                  </a:lnTo>
                  <a:lnTo>
                    <a:pt x="67" y="50"/>
                  </a:lnTo>
                  <a:lnTo>
                    <a:pt x="25" y="18"/>
                  </a:lnTo>
                  <a:close/>
                  <a:moveTo>
                    <a:pt x="21" y="0"/>
                  </a:moveTo>
                  <a:lnTo>
                    <a:pt x="24" y="1"/>
                  </a:lnTo>
                  <a:lnTo>
                    <a:pt x="84" y="46"/>
                  </a:lnTo>
                  <a:lnTo>
                    <a:pt x="86" y="48"/>
                  </a:lnTo>
                  <a:lnTo>
                    <a:pt x="87" y="51"/>
                  </a:lnTo>
                  <a:lnTo>
                    <a:pt x="86" y="55"/>
                  </a:lnTo>
                  <a:lnTo>
                    <a:pt x="83" y="56"/>
                  </a:lnTo>
                  <a:lnTo>
                    <a:pt x="11" y="92"/>
                  </a:lnTo>
                  <a:lnTo>
                    <a:pt x="7" y="92"/>
                  </a:lnTo>
                  <a:lnTo>
                    <a:pt x="6" y="92"/>
                  </a:lnTo>
                  <a:lnTo>
                    <a:pt x="3" y="90"/>
                  </a:lnTo>
                  <a:lnTo>
                    <a:pt x="2" y="89"/>
                  </a:lnTo>
                  <a:lnTo>
                    <a:pt x="2" y="86"/>
                  </a:lnTo>
                  <a:lnTo>
                    <a:pt x="0" y="85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09"/>
            <p:cNvSpPr>
              <a:spLocks/>
            </p:cNvSpPr>
            <p:nvPr/>
          </p:nvSpPr>
          <p:spPr bwMode="auto">
            <a:xfrm>
              <a:off x="5735638" y="600075"/>
              <a:ext cx="466725" cy="22225"/>
            </a:xfrm>
            <a:custGeom>
              <a:avLst/>
              <a:gdLst>
                <a:gd name="T0" fmla="*/ 7 w 294"/>
                <a:gd name="T1" fmla="*/ 0 h 14"/>
                <a:gd name="T2" fmla="*/ 287 w 294"/>
                <a:gd name="T3" fmla="*/ 0 h 14"/>
                <a:gd name="T4" fmla="*/ 291 w 294"/>
                <a:gd name="T5" fmla="*/ 2 h 14"/>
                <a:gd name="T6" fmla="*/ 294 w 294"/>
                <a:gd name="T7" fmla="*/ 4 h 14"/>
                <a:gd name="T8" fmla="*/ 294 w 294"/>
                <a:gd name="T9" fmla="*/ 7 h 14"/>
                <a:gd name="T10" fmla="*/ 294 w 294"/>
                <a:gd name="T11" fmla="*/ 11 h 14"/>
                <a:gd name="T12" fmla="*/ 291 w 294"/>
                <a:gd name="T13" fmla="*/ 12 h 14"/>
                <a:gd name="T14" fmla="*/ 287 w 294"/>
                <a:gd name="T15" fmla="*/ 14 h 14"/>
                <a:gd name="T16" fmla="*/ 7 w 294"/>
                <a:gd name="T17" fmla="*/ 14 h 14"/>
                <a:gd name="T18" fmla="*/ 3 w 294"/>
                <a:gd name="T19" fmla="*/ 12 h 14"/>
                <a:gd name="T20" fmla="*/ 2 w 294"/>
                <a:gd name="T21" fmla="*/ 11 h 14"/>
                <a:gd name="T22" fmla="*/ 0 w 294"/>
                <a:gd name="T23" fmla="*/ 7 h 14"/>
                <a:gd name="T24" fmla="*/ 2 w 294"/>
                <a:gd name="T25" fmla="*/ 4 h 14"/>
                <a:gd name="T26" fmla="*/ 3 w 294"/>
                <a:gd name="T27" fmla="*/ 2 h 14"/>
                <a:gd name="T28" fmla="*/ 7 w 294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14">
                  <a:moveTo>
                    <a:pt x="7" y="0"/>
                  </a:moveTo>
                  <a:lnTo>
                    <a:pt x="287" y="0"/>
                  </a:lnTo>
                  <a:lnTo>
                    <a:pt x="291" y="2"/>
                  </a:lnTo>
                  <a:lnTo>
                    <a:pt x="294" y="4"/>
                  </a:lnTo>
                  <a:lnTo>
                    <a:pt x="294" y="7"/>
                  </a:lnTo>
                  <a:lnTo>
                    <a:pt x="294" y="11"/>
                  </a:lnTo>
                  <a:lnTo>
                    <a:pt x="291" y="12"/>
                  </a:lnTo>
                  <a:lnTo>
                    <a:pt x="287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10"/>
            <p:cNvSpPr>
              <a:spLocks/>
            </p:cNvSpPr>
            <p:nvPr/>
          </p:nvSpPr>
          <p:spPr bwMode="auto">
            <a:xfrm>
              <a:off x="5900738" y="525463"/>
              <a:ext cx="301625" cy="20638"/>
            </a:xfrm>
            <a:custGeom>
              <a:avLst/>
              <a:gdLst>
                <a:gd name="T0" fmla="*/ 6 w 190"/>
                <a:gd name="T1" fmla="*/ 0 h 13"/>
                <a:gd name="T2" fmla="*/ 183 w 190"/>
                <a:gd name="T3" fmla="*/ 0 h 13"/>
                <a:gd name="T4" fmla="*/ 187 w 190"/>
                <a:gd name="T5" fmla="*/ 2 h 13"/>
                <a:gd name="T6" fmla="*/ 190 w 190"/>
                <a:gd name="T7" fmla="*/ 4 h 13"/>
                <a:gd name="T8" fmla="*/ 190 w 190"/>
                <a:gd name="T9" fmla="*/ 7 h 13"/>
                <a:gd name="T10" fmla="*/ 190 w 190"/>
                <a:gd name="T11" fmla="*/ 11 h 13"/>
                <a:gd name="T12" fmla="*/ 187 w 190"/>
                <a:gd name="T13" fmla="*/ 13 h 13"/>
                <a:gd name="T14" fmla="*/ 183 w 190"/>
                <a:gd name="T15" fmla="*/ 13 h 13"/>
                <a:gd name="T16" fmla="*/ 6 w 190"/>
                <a:gd name="T17" fmla="*/ 13 h 13"/>
                <a:gd name="T18" fmla="*/ 2 w 190"/>
                <a:gd name="T19" fmla="*/ 13 h 13"/>
                <a:gd name="T20" fmla="*/ 0 w 190"/>
                <a:gd name="T21" fmla="*/ 11 h 13"/>
                <a:gd name="T22" fmla="*/ 0 w 190"/>
                <a:gd name="T23" fmla="*/ 7 h 13"/>
                <a:gd name="T24" fmla="*/ 0 w 190"/>
                <a:gd name="T25" fmla="*/ 4 h 13"/>
                <a:gd name="T26" fmla="*/ 2 w 190"/>
                <a:gd name="T27" fmla="*/ 2 h 13"/>
                <a:gd name="T28" fmla="*/ 6 w 190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3">
                  <a:moveTo>
                    <a:pt x="6" y="0"/>
                  </a:moveTo>
                  <a:lnTo>
                    <a:pt x="183" y="0"/>
                  </a:lnTo>
                  <a:lnTo>
                    <a:pt x="187" y="2"/>
                  </a:lnTo>
                  <a:lnTo>
                    <a:pt x="190" y="4"/>
                  </a:lnTo>
                  <a:lnTo>
                    <a:pt x="190" y="7"/>
                  </a:lnTo>
                  <a:lnTo>
                    <a:pt x="190" y="11"/>
                  </a:lnTo>
                  <a:lnTo>
                    <a:pt x="187" y="13"/>
                  </a:lnTo>
                  <a:lnTo>
                    <a:pt x="183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11"/>
            <p:cNvSpPr>
              <a:spLocks/>
            </p:cNvSpPr>
            <p:nvPr/>
          </p:nvSpPr>
          <p:spPr bwMode="auto">
            <a:xfrm>
              <a:off x="5957888" y="452438"/>
              <a:ext cx="244475" cy="22225"/>
            </a:xfrm>
            <a:custGeom>
              <a:avLst/>
              <a:gdLst>
                <a:gd name="T0" fmla="*/ 7 w 154"/>
                <a:gd name="T1" fmla="*/ 0 h 14"/>
                <a:gd name="T2" fmla="*/ 147 w 154"/>
                <a:gd name="T3" fmla="*/ 0 h 14"/>
                <a:gd name="T4" fmla="*/ 151 w 154"/>
                <a:gd name="T5" fmla="*/ 0 h 14"/>
                <a:gd name="T6" fmla="*/ 154 w 154"/>
                <a:gd name="T7" fmla="*/ 3 h 14"/>
                <a:gd name="T8" fmla="*/ 154 w 154"/>
                <a:gd name="T9" fmla="*/ 7 h 14"/>
                <a:gd name="T10" fmla="*/ 154 w 154"/>
                <a:gd name="T11" fmla="*/ 10 h 14"/>
                <a:gd name="T12" fmla="*/ 151 w 154"/>
                <a:gd name="T13" fmla="*/ 12 h 14"/>
                <a:gd name="T14" fmla="*/ 147 w 154"/>
                <a:gd name="T15" fmla="*/ 14 h 14"/>
                <a:gd name="T16" fmla="*/ 7 w 154"/>
                <a:gd name="T17" fmla="*/ 14 h 14"/>
                <a:gd name="T18" fmla="*/ 4 w 154"/>
                <a:gd name="T19" fmla="*/ 12 h 14"/>
                <a:gd name="T20" fmla="*/ 2 w 154"/>
                <a:gd name="T21" fmla="*/ 10 h 14"/>
                <a:gd name="T22" fmla="*/ 0 w 154"/>
                <a:gd name="T23" fmla="*/ 7 h 14"/>
                <a:gd name="T24" fmla="*/ 2 w 154"/>
                <a:gd name="T25" fmla="*/ 3 h 14"/>
                <a:gd name="T26" fmla="*/ 4 w 154"/>
                <a:gd name="T27" fmla="*/ 0 h 14"/>
                <a:gd name="T28" fmla="*/ 7 w 154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4">
                  <a:moveTo>
                    <a:pt x="7" y="0"/>
                  </a:moveTo>
                  <a:lnTo>
                    <a:pt x="147" y="0"/>
                  </a:lnTo>
                  <a:lnTo>
                    <a:pt x="151" y="0"/>
                  </a:lnTo>
                  <a:lnTo>
                    <a:pt x="154" y="3"/>
                  </a:lnTo>
                  <a:lnTo>
                    <a:pt x="154" y="7"/>
                  </a:lnTo>
                  <a:lnTo>
                    <a:pt x="154" y="10"/>
                  </a:lnTo>
                  <a:lnTo>
                    <a:pt x="151" y="12"/>
                  </a:lnTo>
                  <a:lnTo>
                    <a:pt x="147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12"/>
            <p:cNvSpPr>
              <a:spLocks/>
            </p:cNvSpPr>
            <p:nvPr/>
          </p:nvSpPr>
          <p:spPr bwMode="auto">
            <a:xfrm>
              <a:off x="6021388" y="377825"/>
              <a:ext cx="180975" cy="20638"/>
            </a:xfrm>
            <a:custGeom>
              <a:avLst/>
              <a:gdLst>
                <a:gd name="T0" fmla="*/ 6 w 114"/>
                <a:gd name="T1" fmla="*/ 0 h 13"/>
                <a:gd name="T2" fmla="*/ 107 w 114"/>
                <a:gd name="T3" fmla="*/ 0 h 13"/>
                <a:gd name="T4" fmla="*/ 111 w 114"/>
                <a:gd name="T5" fmla="*/ 2 h 13"/>
                <a:gd name="T6" fmla="*/ 114 w 114"/>
                <a:gd name="T7" fmla="*/ 4 h 13"/>
                <a:gd name="T8" fmla="*/ 114 w 114"/>
                <a:gd name="T9" fmla="*/ 7 h 13"/>
                <a:gd name="T10" fmla="*/ 114 w 114"/>
                <a:gd name="T11" fmla="*/ 11 h 13"/>
                <a:gd name="T12" fmla="*/ 111 w 114"/>
                <a:gd name="T13" fmla="*/ 12 h 13"/>
                <a:gd name="T14" fmla="*/ 107 w 114"/>
                <a:gd name="T15" fmla="*/ 13 h 13"/>
                <a:gd name="T16" fmla="*/ 6 w 114"/>
                <a:gd name="T17" fmla="*/ 13 h 13"/>
                <a:gd name="T18" fmla="*/ 2 w 114"/>
                <a:gd name="T19" fmla="*/ 12 h 13"/>
                <a:gd name="T20" fmla="*/ 1 w 114"/>
                <a:gd name="T21" fmla="*/ 11 h 13"/>
                <a:gd name="T22" fmla="*/ 0 w 114"/>
                <a:gd name="T23" fmla="*/ 7 h 13"/>
                <a:gd name="T24" fmla="*/ 1 w 114"/>
                <a:gd name="T25" fmla="*/ 4 h 13"/>
                <a:gd name="T26" fmla="*/ 2 w 114"/>
                <a:gd name="T27" fmla="*/ 2 h 13"/>
                <a:gd name="T28" fmla="*/ 6 w 11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3">
                  <a:moveTo>
                    <a:pt x="6" y="0"/>
                  </a:moveTo>
                  <a:lnTo>
                    <a:pt x="107" y="0"/>
                  </a:lnTo>
                  <a:lnTo>
                    <a:pt x="111" y="2"/>
                  </a:lnTo>
                  <a:lnTo>
                    <a:pt x="114" y="4"/>
                  </a:lnTo>
                  <a:lnTo>
                    <a:pt x="114" y="7"/>
                  </a:lnTo>
                  <a:lnTo>
                    <a:pt x="114" y="11"/>
                  </a:lnTo>
                  <a:lnTo>
                    <a:pt x="111" y="12"/>
                  </a:lnTo>
                  <a:lnTo>
                    <a:pt x="107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313"/>
            <p:cNvSpPr>
              <a:spLocks/>
            </p:cNvSpPr>
            <p:nvPr/>
          </p:nvSpPr>
          <p:spPr bwMode="auto">
            <a:xfrm>
              <a:off x="6086476" y="303213"/>
              <a:ext cx="115888" cy="20638"/>
            </a:xfrm>
            <a:custGeom>
              <a:avLst/>
              <a:gdLst>
                <a:gd name="T0" fmla="*/ 7 w 73"/>
                <a:gd name="T1" fmla="*/ 0 h 13"/>
                <a:gd name="T2" fmla="*/ 66 w 73"/>
                <a:gd name="T3" fmla="*/ 0 h 13"/>
                <a:gd name="T4" fmla="*/ 70 w 73"/>
                <a:gd name="T5" fmla="*/ 1 h 13"/>
                <a:gd name="T6" fmla="*/ 73 w 73"/>
                <a:gd name="T7" fmla="*/ 4 h 13"/>
                <a:gd name="T8" fmla="*/ 73 w 73"/>
                <a:gd name="T9" fmla="*/ 7 h 13"/>
                <a:gd name="T10" fmla="*/ 73 w 73"/>
                <a:gd name="T11" fmla="*/ 11 h 13"/>
                <a:gd name="T12" fmla="*/ 70 w 73"/>
                <a:gd name="T13" fmla="*/ 13 h 13"/>
                <a:gd name="T14" fmla="*/ 66 w 73"/>
                <a:gd name="T15" fmla="*/ 13 h 13"/>
                <a:gd name="T16" fmla="*/ 7 w 73"/>
                <a:gd name="T17" fmla="*/ 13 h 13"/>
                <a:gd name="T18" fmla="*/ 3 w 73"/>
                <a:gd name="T19" fmla="*/ 13 h 13"/>
                <a:gd name="T20" fmla="*/ 0 w 73"/>
                <a:gd name="T21" fmla="*/ 11 h 13"/>
                <a:gd name="T22" fmla="*/ 0 w 73"/>
                <a:gd name="T23" fmla="*/ 7 h 13"/>
                <a:gd name="T24" fmla="*/ 0 w 73"/>
                <a:gd name="T25" fmla="*/ 4 h 13"/>
                <a:gd name="T26" fmla="*/ 3 w 73"/>
                <a:gd name="T27" fmla="*/ 1 h 13"/>
                <a:gd name="T28" fmla="*/ 7 w 73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3">
                  <a:moveTo>
                    <a:pt x="7" y="0"/>
                  </a:moveTo>
                  <a:lnTo>
                    <a:pt x="66" y="0"/>
                  </a:lnTo>
                  <a:lnTo>
                    <a:pt x="70" y="1"/>
                  </a:lnTo>
                  <a:lnTo>
                    <a:pt x="73" y="4"/>
                  </a:lnTo>
                  <a:lnTo>
                    <a:pt x="73" y="7"/>
                  </a:lnTo>
                  <a:lnTo>
                    <a:pt x="73" y="11"/>
                  </a:lnTo>
                  <a:lnTo>
                    <a:pt x="70" y="13"/>
                  </a:lnTo>
                  <a:lnTo>
                    <a:pt x="66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14"/>
            <p:cNvSpPr>
              <a:spLocks/>
            </p:cNvSpPr>
            <p:nvPr/>
          </p:nvSpPr>
          <p:spPr bwMode="auto">
            <a:xfrm>
              <a:off x="5740401" y="303213"/>
              <a:ext cx="82550" cy="20638"/>
            </a:xfrm>
            <a:custGeom>
              <a:avLst/>
              <a:gdLst>
                <a:gd name="T0" fmla="*/ 6 w 52"/>
                <a:gd name="T1" fmla="*/ 0 h 13"/>
                <a:gd name="T2" fmla="*/ 46 w 52"/>
                <a:gd name="T3" fmla="*/ 0 h 13"/>
                <a:gd name="T4" fmla="*/ 50 w 52"/>
                <a:gd name="T5" fmla="*/ 1 h 13"/>
                <a:gd name="T6" fmla="*/ 51 w 52"/>
                <a:gd name="T7" fmla="*/ 4 h 13"/>
                <a:gd name="T8" fmla="*/ 52 w 52"/>
                <a:gd name="T9" fmla="*/ 7 h 13"/>
                <a:gd name="T10" fmla="*/ 51 w 52"/>
                <a:gd name="T11" fmla="*/ 11 h 13"/>
                <a:gd name="T12" fmla="*/ 50 w 52"/>
                <a:gd name="T13" fmla="*/ 13 h 13"/>
                <a:gd name="T14" fmla="*/ 46 w 52"/>
                <a:gd name="T15" fmla="*/ 13 h 13"/>
                <a:gd name="T16" fmla="*/ 6 w 52"/>
                <a:gd name="T17" fmla="*/ 13 h 13"/>
                <a:gd name="T18" fmla="*/ 4 w 52"/>
                <a:gd name="T19" fmla="*/ 13 h 13"/>
                <a:gd name="T20" fmla="*/ 1 w 52"/>
                <a:gd name="T21" fmla="*/ 11 h 13"/>
                <a:gd name="T22" fmla="*/ 0 w 52"/>
                <a:gd name="T23" fmla="*/ 7 h 13"/>
                <a:gd name="T24" fmla="*/ 1 w 52"/>
                <a:gd name="T25" fmla="*/ 4 h 13"/>
                <a:gd name="T26" fmla="*/ 4 w 52"/>
                <a:gd name="T27" fmla="*/ 1 h 13"/>
                <a:gd name="T28" fmla="*/ 6 w 5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13">
                  <a:moveTo>
                    <a:pt x="6" y="0"/>
                  </a:moveTo>
                  <a:lnTo>
                    <a:pt x="46" y="0"/>
                  </a:lnTo>
                  <a:lnTo>
                    <a:pt x="50" y="1"/>
                  </a:lnTo>
                  <a:lnTo>
                    <a:pt x="51" y="4"/>
                  </a:lnTo>
                  <a:lnTo>
                    <a:pt x="52" y="7"/>
                  </a:lnTo>
                  <a:lnTo>
                    <a:pt x="51" y="11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315"/>
            <p:cNvSpPr>
              <a:spLocks/>
            </p:cNvSpPr>
            <p:nvPr/>
          </p:nvSpPr>
          <p:spPr bwMode="auto">
            <a:xfrm>
              <a:off x="5740401" y="377825"/>
              <a:ext cx="46038" cy="20638"/>
            </a:xfrm>
            <a:custGeom>
              <a:avLst/>
              <a:gdLst>
                <a:gd name="T0" fmla="*/ 6 w 29"/>
                <a:gd name="T1" fmla="*/ 0 h 13"/>
                <a:gd name="T2" fmla="*/ 22 w 29"/>
                <a:gd name="T3" fmla="*/ 0 h 13"/>
                <a:gd name="T4" fmla="*/ 25 w 29"/>
                <a:gd name="T5" fmla="*/ 2 h 13"/>
                <a:gd name="T6" fmla="*/ 27 w 29"/>
                <a:gd name="T7" fmla="*/ 4 h 13"/>
                <a:gd name="T8" fmla="*/ 29 w 29"/>
                <a:gd name="T9" fmla="*/ 7 h 13"/>
                <a:gd name="T10" fmla="*/ 27 w 29"/>
                <a:gd name="T11" fmla="*/ 11 h 13"/>
                <a:gd name="T12" fmla="*/ 25 w 29"/>
                <a:gd name="T13" fmla="*/ 12 h 13"/>
                <a:gd name="T14" fmla="*/ 22 w 29"/>
                <a:gd name="T15" fmla="*/ 13 h 13"/>
                <a:gd name="T16" fmla="*/ 6 w 29"/>
                <a:gd name="T17" fmla="*/ 13 h 13"/>
                <a:gd name="T18" fmla="*/ 4 w 29"/>
                <a:gd name="T19" fmla="*/ 12 h 13"/>
                <a:gd name="T20" fmla="*/ 1 w 29"/>
                <a:gd name="T21" fmla="*/ 11 h 13"/>
                <a:gd name="T22" fmla="*/ 0 w 29"/>
                <a:gd name="T23" fmla="*/ 7 h 13"/>
                <a:gd name="T24" fmla="*/ 1 w 29"/>
                <a:gd name="T25" fmla="*/ 4 h 13"/>
                <a:gd name="T26" fmla="*/ 4 w 29"/>
                <a:gd name="T27" fmla="*/ 2 h 13"/>
                <a:gd name="T28" fmla="*/ 6 w 29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3">
                  <a:moveTo>
                    <a:pt x="6" y="0"/>
                  </a:moveTo>
                  <a:lnTo>
                    <a:pt x="22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9" y="7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3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316"/>
            <p:cNvSpPr>
              <a:spLocks/>
            </p:cNvSpPr>
            <p:nvPr/>
          </p:nvSpPr>
          <p:spPr bwMode="auto">
            <a:xfrm>
              <a:off x="5740401" y="230188"/>
              <a:ext cx="130175" cy="20638"/>
            </a:xfrm>
            <a:custGeom>
              <a:avLst/>
              <a:gdLst>
                <a:gd name="T0" fmla="*/ 6 w 82"/>
                <a:gd name="T1" fmla="*/ 0 h 13"/>
                <a:gd name="T2" fmla="*/ 76 w 82"/>
                <a:gd name="T3" fmla="*/ 0 h 13"/>
                <a:gd name="T4" fmla="*/ 78 w 82"/>
                <a:gd name="T5" fmla="*/ 0 h 13"/>
                <a:gd name="T6" fmla="*/ 81 w 82"/>
                <a:gd name="T7" fmla="*/ 3 h 13"/>
                <a:gd name="T8" fmla="*/ 82 w 82"/>
                <a:gd name="T9" fmla="*/ 7 h 13"/>
                <a:gd name="T10" fmla="*/ 81 w 82"/>
                <a:gd name="T11" fmla="*/ 10 h 13"/>
                <a:gd name="T12" fmla="*/ 78 w 82"/>
                <a:gd name="T13" fmla="*/ 12 h 13"/>
                <a:gd name="T14" fmla="*/ 76 w 82"/>
                <a:gd name="T15" fmla="*/ 13 h 13"/>
                <a:gd name="T16" fmla="*/ 6 w 82"/>
                <a:gd name="T17" fmla="*/ 13 h 13"/>
                <a:gd name="T18" fmla="*/ 4 w 82"/>
                <a:gd name="T19" fmla="*/ 12 h 13"/>
                <a:gd name="T20" fmla="*/ 1 w 82"/>
                <a:gd name="T21" fmla="*/ 10 h 13"/>
                <a:gd name="T22" fmla="*/ 0 w 82"/>
                <a:gd name="T23" fmla="*/ 7 h 13"/>
                <a:gd name="T24" fmla="*/ 1 w 82"/>
                <a:gd name="T25" fmla="*/ 3 h 13"/>
                <a:gd name="T26" fmla="*/ 4 w 82"/>
                <a:gd name="T27" fmla="*/ 0 h 13"/>
                <a:gd name="T28" fmla="*/ 6 w 8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3">
                  <a:moveTo>
                    <a:pt x="6" y="0"/>
                  </a:moveTo>
                  <a:lnTo>
                    <a:pt x="76" y="0"/>
                  </a:lnTo>
                  <a:lnTo>
                    <a:pt x="78" y="0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1" y="10"/>
                  </a:lnTo>
                  <a:lnTo>
                    <a:pt x="78" y="12"/>
                  </a:lnTo>
                  <a:lnTo>
                    <a:pt x="76" y="13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17"/>
            <p:cNvSpPr>
              <a:spLocks/>
            </p:cNvSpPr>
            <p:nvPr/>
          </p:nvSpPr>
          <p:spPr bwMode="auto">
            <a:xfrm>
              <a:off x="5740401" y="158750"/>
              <a:ext cx="195263" cy="20638"/>
            </a:xfrm>
            <a:custGeom>
              <a:avLst/>
              <a:gdLst>
                <a:gd name="T0" fmla="*/ 6 w 123"/>
                <a:gd name="T1" fmla="*/ 0 h 13"/>
                <a:gd name="T2" fmla="*/ 116 w 123"/>
                <a:gd name="T3" fmla="*/ 0 h 13"/>
                <a:gd name="T4" fmla="*/ 120 w 123"/>
                <a:gd name="T5" fmla="*/ 1 h 13"/>
                <a:gd name="T6" fmla="*/ 123 w 123"/>
                <a:gd name="T7" fmla="*/ 2 h 13"/>
                <a:gd name="T8" fmla="*/ 123 w 123"/>
                <a:gd name="T9" fmla="*/ 6 h 13"/>
                <a:gd name="T10" fmla="*/ 123 w 123"/>
                <a:gd name="T11" fmla="*/ 9 h 13"/>
                <a:gd name="T12" fmla="*/ 120 w 123"/>
                <a:gd name="T13" fmla="*/ 11 h 13"/>
                <a:gd name="T14" fmla="*/ 116 w 123"/>
                <a:gd name="T15" fmla="*/ 13 h 13"/>
                <a:gd name="T16" fmla="*/ 6 w 123"/>
                <a:gd name="T17" fmla="*/ 13 h 13"/>
                <a:gd name="T18" fmla="*/ 4 w 123"/>
                <a:gd name="T19" fmla="*/ 11 h 13"/>
                <a:gd name="T20" fmla="*/ 1 w 123"/>
                <a:gd name="T21" fmla="*/ 9 h 13"/>
                <a:gd name="T22" fmla="*/ 0 w 123"/>
                <a:gd name="T23" fmla="*/ 6 h 13"/>
                <a:gd name="T24" fmla="*/ 1 w 123"/>
                <a:gd name="T25" fmla="*/ 2 h 13"/>
                <a:gd name="T26" fmla="*/ 4 w 123"/>
                <a:gd name="T27" fmla="*/ 1 h 13"/>
                <a:gd name="T28" fmla="*/ 6 w 123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3">
                  <a:moveTo>
                    <a:pt x="6" y="0"/>
                  </a:moveTo>
                  <a:lnTo>
                    <a:pt x="116" y="0"/>
                  </a:lnTo>
                  <a:lnTo>
                    <a:pt x="120" y="1"/>
                  </a:lnTo>
                  <a:lnTo>
                    <a:pt x="123" y="2"/>
                  </a:lnTo>
                  <a:lnTo>
                    <a:pt x="123" y="6"/>
                  </a:lnTo>
                  <a:lnTo>
                    <a:pt x="123" y="9"/>
                  </a:lnTo>
                  <a:lnTo>
                    <a:pt x="120" y="11"/>
                  </a:lnTo>
                  <a:lnTo>
                    <a:pt x="116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18"/>
            <p:cNvSpPr>
              <a:spLocks/>
            </p:cNvSpPr>
            <p:nvPr/>
          </p:nvSpPr>
          <p:spPr bwMode="auto">
            <a:xfrm>
              <a:off x="6110288" y="230188"/>
              <a:ext cx="92075" cy="20638"/>
            </a:xfrm>
            <a:custGeom>
              <a:avLst/>
              <a:gdLst>
                <a:gd name="T0" fmla="*/ 6 w 58"/>
                <a:gd name="T1" fmla="*/ 0 h 13"/>
                <a:gd name="T2" fmla="*/ 51 w 58"/>
                <a:gd name="T3" fmla="*/ 0 h 13"/>
                <a:gd name="T4" fmla="*/ 55 w 58"/>
                <a:gd name="T5" fmla="*/ 0 h 13"/>
                <a:gd name="T6" fmla="*/ 58 w 58"/>
                <a:gd name="T7" fmla="*/ 3 h 13"/>
                <a:gd name="T8" fmla="*/ 58 w 58"/>
                <a:gd name="T9" fmla="*/ 7 h 13"/>
                <a:gd name="T10" fmla="*/ 58 w 58"/>
                <a:gd name="T11" fmla="*/ 10 h 13"/>
                <a:gd name="T12" fmla="*/ 55 w 58"/>
                <a:gd name="T13" fmla="*/ 12 h 13"/>
                <a:gd name="T14" fmla="*/ 51 w 58"/>
                <a:gd name="T15" fmla="*/ 13 h 13"/>
                <a:gd name="T16" fmla="*/ 6 w 58"/>
                <a:gd name="T17" fmla="*/ 13 h 13"/>
                <a:gd name="T18" fmla="*/ 3 w 58"/>
                <a:gd name="T19" fmla="*/ 12 h 13"/>
                <a:gd name="T20" fmla="*/ 1 w 58"/>
                <a:gd name="T21" fmla="*/ 10 h 13"/>
                <a:gd name="T22" fmla="*/ 0 w 58"/>
                <a:gd name="T23" fmla="*/ 7 h 13"/>
                <a:gd name="T24" fmla="*/ 1 w 58"/>
                <a:gd name="T25" fmla="*/ 3 h 13"/>
                <a:gd name="T26" fmla="*/ 3 w 58"/>
                <a:gd name="T27" fmla="*/ 0 h 13"/>
                <a:gd name="T28" fmla="*/ 6 w 58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3">
                  <a:moveTo>
                    <a:pt x="6" y="0"/>
                  </a:moveTo>
                  <a:lnTo>
                    <a:pt x="51" y="0"/>
                  </a:lnTo>
                  <a:lnTo>
                    <a:pt x="55" y="0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0"/>
                  </a:lnTo>
                  <a:lnTo>
                    <a:pt x="55" y="12"/>
                  </a:lnTo>
                  <a:lnTo>
                    <a:pt x="51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5959" y="1260712"/>
            <a:ext cx="728666" cy="513380"/>
            <a:chOff x="2870201" y="4972050"/>
            <a:chExt cx="558800" cy="393701"/>
          </a:xfrm>
          <a:solidFill>
            <a:schemeClr val="accent1"/>
          </a:solidFill>
        </p:grpSpPr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2909888" y="4972050"/>
              <a:ext cx="477838" cy="339725"/>
            </a:xfrm>
            <a:custGeom>
              <a:avLst/>
              <a:gdLst>
                <a:gd name="T0" fmla="*/ 25 w 301"/>
                <a:gd name="T1" fmla="*/ 11 h 214"/>
                <a:gd name="T2" fmla="*/ 21 w 301"/>
                <a:gd name="T3" fmla="*/ 11 h 214"/>
                <a:gd name="T4" fmla="*/ 17 w 301"/>
                <a:gd name="T5" fmla="*/ 12 h 214"/>
                <a:gd name="T6" fmla="*/ 14 w 301"/>
                <a:gd name="T7" fmla="*/ 15 h 214"/>
                <a:gd name="T8" fmla="*/ 12 w 301"/>
                <a:gd name="T9" fmla="*/ 19 h 214"/>
                <a:gd name="T10" fmla="*/ 11 w 301"/>
                <a:gd name="T11" fmla="*/ 21 h 214"/>
                <a:gd name="T12" fmla="*/ 9 w 301"/>
                <a:gd name="T13" fmla="*/ 25 h 214"/>
                <a:gd name="T14" fmla="*/ 9 w 301"/>
                <a:gd name="T15" fmla="*/ 205 h 214"/>
                <a:gd name="T16" fmla="*/ 292 w 301"/>
                <a:gd name="T17" fmla="*/ 205 h 214"/>
                <a:gd name="T18" fmla="*/ 292 w 301"/>
                <a:gd name="T19" fmla="*/ 25 h 214"/>
                <a:gd name="T20" fmla="*/ 291 w 301"/>
                <a:gd name="T21" fmla="*/ 21 h 214"/>
                <a:gd name="T22" fmla="*/ 289 w 301"/>
                <a:gd name="T23" fmla="*/ 19 h 214"/>
                <a:gd name="T24" fmla="*/ 287 w 301"/>
                <a:gd name="T25" fmla="*/ 15 h 214"/>
                <a:gd name="T26" fmla="*/ 284 w 301"/>
                <a:gd name="T27" fmla="*/ 12 h 214"/>
                <a:gd name="T28" fmla="*/ 280 w 301"/>
                <a:gd name="T29" fmla="*/ 11 h 214"/>
                <a:gd name="T30" fmla="*/ 276 w 301"/>
                <a:gd name="T31" fmla="*/ 11 h 214"/>
                <a:gd name="T32" fmla="*/ 25 w 301"/>
                <a:gd name="T33" fmla="*/ 11 h 214"/>
                <a:gd name="T34" fmla="*/ 25 w 301"/>
                <a:gd name="T35" fmla="*/ 0 h 214"/>
                <a:gd name="T36" fmla="*/ 276 w 301"/>
                <a:gd name="T37" fmla="*/ 0 h 214"/>
                <a:gd name="T38" fmla="*/ 283 w 301"/>
                <a:gd name="T39" fmla="*/ 2 h 214"/>
                <a:gd name="T40" fmla="*/ 289 w 301"/>
                <a:gd name="T41" fmla="*/ 4 h 214"/>
                <a:gd name="T42" fmla="*/ 295 w 301"/>
                <a:gd name="T43" fmla="*/ 8 h 214"/>
                <a:gd name="T44" fmla="*/ 298 w 301"/>
                <a:gd name="T45" fmla="*/ 13 h 214"/>
                <a:gd name="T46" fmla="*/ 301 w 301"/>
                <a:gd name="T47" fmla="*/ 19 h 214"/>
                <a:gd name="T48" fmla="*/ 301 w 301"/>
                <a:gd name="T49" fmla="*/ 25 h 214"/>
                <a:gd name="T50" fmla="*/ 301 w 301"/>
                <a:gd name="T51" fmla="*/ 209 h 214"/>
                <a:gd name="T52" fmla="*/ 301 w 301"/>
                <a:gd name="T53" fmla="*/ 211 h 214"/>
                <a:gd name="T54" fmla="*/ 298 w 301"/>
                <a:gd name="T55" fmla="*/ 214 h 214"/>
                <a:gd name="T56" fmla="*/ 296 w 301"/>
                <a:gd name="T57" fmla="*/ 214 h 214"/>
                <a:gd name="T58" fmla="*/ 5 w 301"/>
                <a:gd name="T59" fmla="*/ 214 h 214"/>
                <a:gd name="T60" fmla="*/ 3 w 301"/>
                <a:gd name="T61" fmla="*/ 214 h 214"/>
                <a:gd name="T62" fmla="*/ 0 w 301"/>
                <a:gd name="T63" fmla="*/ 211 h 214"/>
                <a:gd name="T64" fmla="*/ 0 w 301"/>
                <a:gd name="T65" fmla="*/ 209 h 214"/>
                <a:gd name="T66" fmla="*/ 0 w 301"/>
                <a:gd name="T67" fmla="*/ 25 h 214"/>
                <a:gd name="T68" fmla="*/ 1 w 301"/>
                <a:gd name="T69" fmla="*/ 19 h 214"/>
                <a:gd name="T70" fmla="*/ 3 w 301"/>
                <a:gd name="T71" fmla="*/ 13 h 214"/>
                <a:gd name="T72" fmla="*/ 7 w 301"/>
                <a:gd name="T73" fmla="*/ 8 h 214"/>
                <a:gd name="T74" fmla="*/ 12 w 301"/>
                <a:gd name="T75" fmla="*/ 4 h 214"/>
                <a:gd name="T76" fmla="*/ 18 w 301"/>
                <a:gd name="T77" fmla="*/ 2 h 214"/>
                <a:gd name="T78" fmla="*/ 25 w 301"/>
                <a:gd name="T7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1" h="214">
                  <a:moveTo>
                    <a:pt x="25" y="11"/>
                  </a:moveTo>
                  <a:lnTo>
                    <a:pt x="21" y="11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1" y="21"/>
                  </a:lnTo>
                  <a:lnTo>
                    <a:pt x="9" y="25"/>
                  </a:lnTo>
                  <a:lnTo>
                    <a:pt x="9" y="205"/>
                  </a:lnTo>
                  <a:lnTo>
                    <a:pt x="292" y="205"/>
                  </a:lnTo>
                  <a:lnTo>
                    <a:pt x="292" y="25"/>
                  </a:lnTo>
                  <a:lnTo>
                    <a:pt x="291" y="21"/>
                  </a:lnTo>
                  <a:lnTo>
                    <a:pt x="289" y="19"/>
                  </a:lnTo>
                  <a:lnTo>
                    <a:pt x="287" y="15"/>
                  </a:lnTo>
                  <a:lnTo>
                    <a:pt x="284" y="12"/>
                  </a:lnTo>
                  <a:lnTo>
                    <a:pt x="280" y="11"/>
                  </a:lnTo>
                  <a:lnTo>
                    <a:pt x="276" y="11"/>
                  </a:lnTo>
                  <a:lnTo>
                    <a:pt x="25" y="11"/>
                  </a:lnTo>
                  <a:close/>
                  <a:moveTo>
                    <a:pt x="25" y="0"/>
                  </a:moveTo>
                  <a:lnTo>
                    <a:pt x="276" y="0"/>
                  </a:lnTo>
                  <a:lnTo>
                    <a:pt x="283" y="2"/>
                  </a:lnTo>
                  <a:lnTo>
                    <a:pt x="289" y="4"/>
                  </a:lnTo>
                  <a:lnTo>
                    <a:pt x="295" y="8"/>
                  </a:lnTo>
                  <a:lnTo>
                    <a:pt x="298" y="13"/>
                  </a:lnTo>
                  <a:lnTo>
                    <a:pt x="301" y="19"/>
                  </a:lnTo>
                  <a:lnTo>
                    <a:pt x="301" y="25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298" y="214"/>
                  </a:lnTo>
                  <a:lnTo>
                    <a:pt x="296" y="214"/>
                  </a:lnTo>
                  <a:lnTo>
                    <a:pt x="5" y="214"/>
                  </a:lnTo>
                  <a:lnTo>
                    <a:pt x="3" y="214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3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 dirty="0">
                <a:solidFill>
                  <a:srgbClr val="848484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870201" y="5297488"/>
              <a:ext cx="558800" cy="68263"/>
            </a:xfrm>
            <a:custGeom>
              <a:avLst/>
              <a:gdLst>
                <a:gd name="T0" fmla="*/ 9 w 352"/>
                <a:gd name="T1" fmla="*/ 9 h 43"/>
                <a:gd name="T2" fmla="*/ 9 w 352"/>
                <a:gd name="T3" fmla="*/ 18 h 43"/>
                <a:gd name="T4" fmla="*/ 9 w 352"/>
                <a:gd name="T5" fmla="*/ 22 h 43"/>
                <a:gd name="T6" fmla="*/ 12 w 352"/>
                <a:gd name="T7" fmla="*/ 26 h 43"/>
                <a:gd name="T8" fmla="*/ 13 w 352"/>
                <a:gd name="T9" fmla="*/ 28 h 43"/>
                <a:gd name="T10" fmla="*/ 17 w 352"/>
                <a:gd name="T11" fmla="*/ 31 h 43"/>
                <a:gd name="T12" fmla="*/ 20 w 352"/>
                <a:gd name="T13" fmla="*/ 32 h 43"/>
                <a:gd name="T14" fmla="*/ 24 w 352"/>
                <a:gd name="T15" fmla="*/ 34 h 43"/>
                <a:gd name="T16" fmla="*/ 327 w 352"/>
                <a:gd name="T17" fmla="*/ 34 h 43"/>
                <a:gd name="T18" fmla="*/ 331 w 352"/>
                <a:gd name="T19" fmla="*/ 32 h 43"/>
                <a:gd name="T20" fmla="*/ 334 w 352"/>
                <a:gd name="T21" fmla="*/ 31 h 43"/>
                <a:gd name="T22" fmla="*/ 338 w 352"/>
                <a:gd name="T23" fmla="*/ 28 h 43"/>
                <a:gd name="T24" fmla="*/ 340 w 352"/>
                <a:gd name="T25" fmla="*/ 26 h 43"/>
                <a:gd name="T26" fmla="*/ 342 w 352"/>
                <a:gd name="T27" fmla="*/ 22 h 43"/>
                <a:gd name="T28" fmla="*/ 342 w 352"/>
                <a:gd name="T29" fmla="*/ 18 h 43"/>
                <a:gd name="T30" fmla="*/ 342 w 352"/>
                <a:gd name="T31" fmla="*/ 9 h 43"/>
                <a:gd name="T32" fmla="*/ 9 w 352"/>
                <a:gd name="T33" fmla="*/ 9 h 43"/>
                <a:gd name="T34" fmla="*/ 4 w 352"/>
                <a:gd name="T35" fmla="*/ 0 h 43"/>
                <a:gd name="T36" fmla="*/ 347 w 352"/>
                <a:gd name="T37" fmla="*/ 0 h 43"/>
                <a:gd name="T38" fmla="*/ 350 w 352"/>
                <a:gd name="T39" fmla="*/ 0 h 43"/>
                <a:gd name="T40" fmla="*/ 351 w 352"/>
                <a:gd name="T41" fmla="*/ 1 h 43"/>
                <a:gd name="T42" fmla="*/ 352 w 352"/>
                <a:gd name="T43" fmla="*/ 4 h 43"/>
                <a:gd name="T44" fmla="*/ 352 w 352"/>
                <a:gd name="T45" fmla="*/ 18 h 43"/>
                <a:gd name="T46" fmla="*/ 351 w 352"/>
                <a:gd name="T47" fmla="*/ 24 h 43"/>
                <a:gd name="T48" fmla="*/ 348 w 352"/>
                <a:gd name="T49" fmla="*/ 31 h 43"/>
                <a:gd name="T50" fmla="*/ 344 w 352"/>
                <a:gd name="T51" fmla="*/ 36 h 43"/>
                <a:gd name="T52" fmla="*/ 339 w 352"/>
                <a:gd name="T53" fmla="*/ 40 h 43"/>
                <a:gd name="T54" fmla="*/ 334 w 352"/>
                <a:gd name="T55" fmla="*/ 43 h 43"/>
                <a:gd name="T56" fmla="*/ 327 w 352"/>
                <a:gd name="T57" fmla="*/ 43 h 43"/>
                <a:gd name="T58" fmla="*/ 24 w 352"/>
                <a:gd name="T59" fmla="*/ 43 h 43"/>
                <a:gd name="T60" fmla="*/ 19 w 352"/>
                <a:gd name="T61" fmla="*/ 43 h 43"/>
                <a:gd name="T62" fmla="*/ 12 w 352"/>
                <a:gd name="T63" fmla="*/ 40 h 43"/>
                <a:gd name="T64" fmla="*/ 7 w 352"/>
                <a:gd name="T65" fmla="*/ 36 h 43"/>
                <a:gd name="T66" fmla="*/ 3 w 352"/>
                <a:gd name="T67" fmla="*/ 31 h 43"/>
                <a:gd name="T68" fmla="*/ 0 w 352"/>
                <a:gd name="T69" fmla="*/ 24 h 43"/>
                <a:gd name="T70" fmla="*/ 0 w 352"/>
                <a:gd name="T71" fmla="*/ 18 h 43"/>
                <a:gd name="T72" fmla="*/ 0 w 352"/>
                <a:gd name="T73" fmla="*/ 4 h 43"/>
                <a:gd name="T74" fmla="*/ 0 w 352"/>
                <a:gd name="T75" fmla="*/ 1 h 43"/>
                <a:gd name="T76" fmla="*/ 2 w 352"/>
                <a:gd name="T77" fmla="*/ 0 h 43"/>
                <a:gd name="T78" fmla="*/ 4 w 352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43">
                  <a:moveTo>
                    <a:pt x="9" y="9"/>
                  </a:moveTo>
                  <a:lnTo>
                    <a:pt x="9" y="18"/>
                  </a:lnTo>
                  <a:lnTo>
                    <a:pt x="9" y="22"/>
                  </a:lnTo>
                  <a:lnTo>
                    <a:pt x="12" y="26"/>
                  </a:lnTo>
                  <a:lnTo>
                    <a:pt x="13" y="28"/>
                  </a:lnTo>
                  <a:lnTo>
                    <a:pt x="17" y="31"/>
                  </a:lnTo>
                  <a:lnTo>
                    <a:pt x="20" y="32"/>
                  </a:lnTo>
                  <a:lnTo>
                    <a:pt x="24" y="34"/>
                  </a:lnTo>
                  <a:lnTo>
                    <a:pt x="327" y="34"/>
                  </a:lnTo>
                  <a:lnTo>
                    <a:pt x="331" y="32"/>
                  </a:lnTo>
                  <a:lnTo>
                    <a:pt x="334" y="31"/>
                  </a:lnTo>
                  <a:lnTo>
                    <a:pt x="338" y="28"/>
                  </a:lnTo>
                  <a:lnTo>
                    <a:pt x="340" y="26"/>
                  </a:lnTo>
                  <a:lnTo>
                    <a:pt x="342" y="22"/>
                  </a:lnTo>
                  <a:lnTo>
                    <a:pt x="342" y="18"/>
                  </a:lnTo>
                  <a:lnTo>
                    <a:pt x="342" y="9"/>
                  </a:lnTo>
                  <a:lnTo>
                    <a:pt x="9" y="9"/>
                  </a:lnTo>
                  <a:close/>
                  <a:moveTo>
                    <a:pt x="4" y="0"/>
                  </a:moveTo>
                  <a:lnTo>
                    <a:pt x="347" y="0"/>
                  </a:lnTo>
                  <a:lnTo>
                    <a:pt x="350" y="0"/>
                  </a:lnTo>
                  <a:lnTo>
                    <a:pt x="351" y="1"/>
                  </a:lnTo>
                  <a:lnTo>
                    <a:pt x="352" y="4"/>
                  </a:lnTo>
                  <a:lnTo>
                    <a:pt x="352" y="18"/>
                  </a:lnTo>
                  <a:lnTo>
                    <a:pt x="351" y="24"/>
                  </a:lnTo>
                  <a:lnTo>
                    <a:pt x="348" y="31"/>
                  </a:lnTo>
                  <a:lnTo>
                    <a:pt x="344" y="36"/>
                  </a:lnTo>
                  <a:lnTo>
                    <a:pt x="339" y="40"/>
                  </a:lnTo>
                  <a:lnTo>
                    <a:pt x="334" y="43"/>
                  </a:lnTo>
                  <a:lnTo>
                    <a:pt x="327" y="43"/>
                  </a:lnTo>
                  <a:lnTo>
                    <a:pt x="24" y="43"/>
                  </a:lnTo>
                  <a:lnTo>
                    <a:pt x="19" y="43"/>
                  </a:lnTo>
                  <a:lnTo>
                    <a:pt x="12" y="40"/>
                  </a:lnTo>
                  <a:lnTo>
                    <a:pt x="7" y="36"/>
                  </a:lnTo>
                  <a:lnTo>
                    <a:pt x="3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 dirty="0">
                <a:solidFill>
                  <a:srgbClr val="848484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2949576" y="5011738"/>
              <a:ext cx="398463" cy="260350"/>
            </a:xfrm>
            <a:custGeom>
              <a:avLst/>
              <a:gdLst>
                <a:gd name="T0" fmla="*/ 10 w 251"/>
                <a:gd name="T1" fmla="*/ 11 h 164"/>
                <a:gd name="T2" fmla="*/ 10 w 251"/>
                <a:gd name="T3" fmla="*/ 153 h 164"/>
                <a:gd name="T4" fmla="*/ 241 w 251"/>
                <a:gd name="T5" fmla="*/ 153 h 164"/>
                <a:gd name="T6" fmla="*/ 241 w 251"/>
                <a:gd name="T7" fmla="*/ 11 h 164"/>
                <a:gd name="T8" fmla="*/ 10 w 251"/>
                <a:gd name="T9" fmla="*/ 11 h 164"/>
                <a:gd name="T10" fmla="*/ 5 w 251"/>
                <a:gd name="T11" fmla="*/ 0 h 164"/>
                <a:gd name="T12" fmla="*/ 246 w 251"/>
                <a:gd name="T13" fmla="*/ 0 h 164"/>
                <a:gd name="T14" fmla="*/ 249 w 251"/>
                <a:gd name="T15" fmla="*/ 1 h 164"/>
                <a:gd name="T16" fmla="*/ 250 w 251"/>
                <a:gd name="T17" fmla="*/ 3 h 164"/>
                <a:gd name="T18" fmla="*/ 251 w 251"/>
                <a:gd name="T19" fmla="*/ 5 h 164"/>
                <a:gd name="T20" fmla="*/ 251 w 251"/>
                <a:gd name="T21" fmla="*/ 159 h 164"/>
                <a:gd name="T22" fmla="*/ 250 w 251"/>
                <a:gd name="T23" fmla="*/ 161 h 164"/>
                <a:gd name="T24" fmla="*/ 249 w 251"/>
                <a:gd name="T25" fmla="*/ 164 h 164"/>
                <a:gd name="T26" fmla="*/ 246 w 251"/>
                <a:gd name="T27" fmla="*/ 164 h 164"/>
                <a:gd name="T28" fmla="*/ 5 w 251"/>
                <a:gd name="T29" fmla="*/ 164 h 164"/>
                <a:gd name="T30" fmla="*/ 3 w 251"/>
                <a:gd name="T31" fmla="*/ 164 h 164"/>
                <a:gd name="T32" fmla="*/ 1 w 251"/>
                <a:gd name="T33" fmla="*/ 161 h 164"/>
                <a:gd name="T34" fmla="*/ 0 w 251"/>
                <a:gd name="T35" fmla="*/ 159 h 164"/>
                <a:gd name="T36" fmla="*/ 0 w 251"/>
                <a:gd name="T37" fmla="*/ 5 h 164"/>
                <a:gd name="T38" fmla="*/ 1 w 251"/>
                <a:gd name="T39" fmla="*/ 3 h 164"/>
                <a:gd name="T40" fmla="*/ 3 w 251"/>
                <a:gd name="T41" fmla="*/ 1 h 164"/>
                <a:gd name="T42" fmla="*/ 5 w 251"/>
                <a:gd name="T4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1" h="164">
                  <a:moveTo>
                    <a:pt x="10" y="11"/>
                  </a:moveTo>
                  <a:lnTo>
                    <a:pt x="10" y="153"/>
                  </a:lnTo>
                  <a:lnTo>
                    <a:pt x="241" y="153"/>
                  </a:lnTo>
                  <a:lnTo>
                    <a:pt x="241" y="11"/>
                  </a:lnTo>
                  <a:lnTo>
                    <a:pt x="10" y="11"/>
                  </a:lnTo>
                  <a:close/>
                  <a:moveTo>
                    <a:pt x="5" y="0"/>
                  </a:moveTo>
                  <a:lnTo>
                    <a:pt x="246" y="0"/>
                  </a:lnTo>
                  <a:lnTo>
                    <a:pt x="249" y="1"/>
                  </a:lnTo>
                  <a:lnTo>
                    <a:pt x="250" y="3"/>
                  </a:lnTo>
                  <a:lnTo>
                    <a:pt x="251" y="5"/>
                  </a:lnTo>
                  <a:lnTo>
                    <a:pt x="251" y="159"/>
                  </a:lnTo>
                  <a:lnTo>
                    <a:pt x="250" y="161"/>
                  </a:lnTo>
                  <a:lnTo>
                    <a:pt x="249" y="164"/>
                  </a:lnTo>
                  <a:lnTo>
                    <a:pt x="246" y="164"/>
                  </a:lnTo>
                  <a:lnTo>
                    <a:pt x="5" y="164"/>
                  </a:lnTo>
                  <a:lnTo>
                    <a:pt x="3" y="164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 dirty="0">
                <a:solidFill>
                  <a:srgbClr val="848484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3041651" y="5297488"/>
              <a:ext cx="215900" cy="41275"/>
            </a:xfrm>
            <a:custGeom>
              <a:avLst/>
              <a:gdLst>
                <a:gd name="T0" fmla="*/ 10 w 136"/>
                <a:gd name="T1" fmla="*/ 9 h 26"/>
                <a:gd name="T2" fmla="*/ 10 w 136"/>
                <a:gd name="T3" fmla="*/ 15 h 26"/>
                <a:gd name="T4" fmla="*/ 125 w 136"/>
                <a:gd name="T5" fmla="*/ 15 h 26"/>
                <a:gd name="T6" fmla="*/ 125 w 136"/>
                <a:gd name="T7" fmla="*/ 9 h 26"/>
                <a:gd name="T8" fmla="*/ 10 w 136"/>
                <a:gd name="T9" fmla="*/ 9 h 26"/>
                <a:gd name="T10" fmla="*/ 5 w 136"/>
                <a:gd name="T11" fmla="*/ 0 h 26"/>
                <a:gd name="T12" fmla="*/ 130 w 136"/>
                <a:gd name="T13" fmla="*/ 0 h 26"/>
                <a:gd name="T14" fmla="*/ 133 w 136"/>
                <a:gd name="T15" fmla="*/ 0 h 26"/>
                <a:gd name="T16" fmla="*/ 136 w 136"/>
                <a:gd name="T17" fmla="*/ 1 h 26"/>
                <a:gd name="T18" fmla="*/ 136 w 136"/>
                <a:gd name="T19" fmla="*/ 4 h 26"/>
                <a:gd name="T20" fmla="*/ 136 w 136"/>
                <a:gd name="T21" fmla="*/ 21 h 26"/>
                <a:gd name="T22" fmla="*/ 136 w 136"/>
                <a:gd name="T23" fmla="*/ 23 h 26"/>
                <a:gd name="T24" fmla="*/ 133 w 136"/>
                <a:gd name="T25" fmla="*/ 24 h 26"/>
                <a:gd name="T26" fmla="*/ 130 w 136"/>
                <a:gd name="T27" fmla="*/ 26 h 26"/>
                <a:gd name="T28" fmla="*/ 5 w 136"/>
                <a:gd name="T29" fmla="*/ 26 h 26"/>
                <a:gd name="T30" fmla="*/ 2 w 136"/>
                <a:gd name="T31" fmla="*/ 24 h 26"/>
                <a:gd name="T32" fmla="*/ 1 w 136"/>
                <a:gd name="T33" fmla="*/ 23 h 26"/>
                <a:gd name="T34" fmla="*/ 0 w 136"/>
                <a:gd name="T35" fmla="*/ 21 h 26"/>
                <a:gd name="T36" fmla="*/ 0 w 136"/>
                <a:gd name="T37" fmla="*/ 4 h 26"/>
                <a:gd name="T38" fmla="*/ 1 w 136"/>
                <a:gd name="T39" fmla="*/ 1 h 26"/>
                <a:gd name="T40" fmla="*/ 2 w 136"/>
                <a:gd name="T41" fmla="*/ 0 h 26"/>
                <a:gd name="T42" fmla="*/ 5 w 136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26">
                  <a:moveTo>
                    <a:pt x="10" y="9"/>
                  </a:moveTo>
                  <a:lnTo>
                    <a:pt x="10" y="15"/>
                  </a:lnTo>
                  <a:lnTo>
                    <a:pt x="125" y="15"/>
                  </a:lnTo>
                  <a:lnTo>
                    <a:pt x="125" y="9"/>
                  </a:lnTo>
                  <a:lnTo>
                    <a:pt x="10" y="9"/>
                  </a:lnTo>
                  <a:close/>
                  <a:moveTo>
                    <a:pt x="5" y="0"/>
                  </a:moveTo>
                  <a:lnTo>
                    <a:pt x="130" y="0"/>
                  </a:lnTo>
                  <a:lnTo>
                    <a:pt x="133" y="0"/>
                  </a:lnTo>
                  <a:lnTo>
                    <a:pt x="136" y="1"/>
                  </a:lnTo>
                  <a:lnTo>
                    <a:pt x="136" y="4"/>
                  </a:lnTo>
                  <a:lnTo>
                    <a:pt x="136" y="21"/>
                  </a:lnTo>
                  <a:lnTo>
                    <a:pt x="136" y="23"/>
                  </a:lnTo>
                  <a:lnTo>
                    <a:pt x="133" y="24"/>
                  </a:lnTo>
                  <a:lnTo>
                    <a:pt x="130" y="26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 dirty="0">
                <a:solidFill>
                  <a:srgbClr val="848484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10535" y="1185964"/>
            <a:ext cx="640920" cy="581788"/>
            <a:chOff x="2139951" y="723900"/>
            <a:chExt cx="533400" cy="484188"/>
          </a:xfrm>
          <a:solidFill>
            <a:schemeClr val="accent1"/>
          </a:solidFill>
        </p:grpSpPr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139951" y="785813"/>
              <a:ext cx="533400" cy="422275"/>
            </a:xfrm>
            <a:custGeom>
              <a:avLst/>
              <a:gdLst>
                <a:gd name="T0" fmla="*/ 68 w 336"/>
                <a:gd name="T1" fmla="*/ 0 h 266"/>
                <a:gd name="T2" fmla="*/ 27 w 336"/>
                <a:gd name="T3" fmla="*/ 12 h 266"/>
                <a:gd name="T4" fmla="*/ 19 w 336"/>
                <a:gd name="T5" fmla="*/ 14 h 266"/>
                <a:gd name="T6" fmla="*/ 14 w 336"/>
                <a:gd name="T7" fmla="*/ 20 h 266"/>
                <a:gd name="T8" fmla="*/ 11 w 336"/>
                <a:gd name="T9" fmla="*/ 27 h 266"/>
                <a:gd name="T10" fmla="*/ 6 w 336"/>
                <a:gd name="T11" fmla="*/ 64 h 266"/>
                <a:gd name="T12" fmla="*/ 1 w 336"/>
                <a:gd name="T13" fmla="*/ 67 h 266"/>
                <a:gd name="T14" fmla="*/ 1 w 336"/>
                <a:gd name="T15" fmla="*/ 73 h 266"/>
                <a:gd name="T16" fmla="*/ 6 w 336"/>
                <a:gd name="T17" fmla="*/ 76 h 266"/>
                <a:gd name="T18" fmla="*/ 11 w 336"/>
                <a:gd name="T19" fmla="*/ 240 h 266"/>
                <a:gd name="T20" fmla="*/ 14 w 336"/>
                <a:gd name="T21" fmla="*/ 247 h 266"/>
                <a:gd name="T22" fmla="*/ 19 w 336"/>
                <a:gd name="T23" fmla="*/ 253 h 266"/>
                <a:gd name="T24" fmla="*/ 27 w 336"/>
                <a:gd name="T25" fmla="*/ 254 h 266"/>
                <a:gd name="T26" fmla="*/ 314 w 336"/>
                <a:gd name="T27" fmla="*/ 254 h 266"/>
                <a:gd name="T28" fmla="*/ 320 w 336"/>
                <a:gd name="T29" fmla="*/ 250 h 266"/>
                <a:gd name="T30" fmla="*/ 324 w 336"/>
                <a:gd name="T31" fmla="*/ 244 h 266"/>
                <a:gd name="T32" fmla="*/ 325 w 336"/>
                <a:gd name="T33" fmla="*/ 76 h 266"/>
                <a:gd name="T34" fmla="*/ 332 w 336"/>
                <a:gd name="T35" fmla="*/ 76 h 266"/>
                <a:gd name="T36" fmla="*/ 335 w 336"/>
                <a:gd name="T37" fmla="*/ 71 h 266"/>
                <a:gd name="T38" fmla="*/ 332 w 336"/>
                <a:gd name="T39" fmla="*/ 65 h 266"/>
                <a:gd name="T40" fmla="*/ 325 w 336"/>
                <a:gd name="T41" fmla="*/ 64 h 266"/>
                <a:gd name="T42" fmla="*/ 324 w 336"/>
                <a:gd name="T43" fmla="*/ 24 h 266"/>
                <a:gd name="T44" fmla="*/ 320 w 336"/>
                <a:gd name="T45" fmla="*/ 16 h 266"/>
                <a:gd name="T46" fmla="*/ 314 w 336"/>
                <a:gd name="T47" fmla="*/ 12 h 266"/>
                <a:gd name="T48" fmla="*/ 270 w 336"/>
                <a:gd name="T49" fmla="*/ 12 h 266"/>
                <a:gd name="T50" fmla="*/ 310 w 336"/>
                <a:gd name="T51" fmla="*/ 0 h 266"/>
                <a:gd name="T52" fmla="*/ 323 w 336"/>
                <a:gd name="T53" fmla="*/ 4 h 266"/>
                <a:gd name="T54" fmla="*/ 333 w 336"/>
                <a:gd name="T55" fmla="*/ 13 h 266"/>
                <a:gd name="T56" fmla="*/ 336 w 336"/>
                <a:gd name="T57" fmla="*/ 27 h 266"/>
                <a:gd name="T58" fmla="*/ 336 w 336"/>
                <a:gd name="T59" fmla="*/ 246 h 266"/>
                <a:gd name="T60" fmla="*/ 329 w 336"/>
                <a:gd name="T61" fmla="*/ 258 h 266"/>
                <a:gd name="T62" fmla="*/ 316 w 336"/>
                <a:gd name="T63" fmla="*/ 265 h 266"/>
                <a:gd name="T64" fmla="*/ 27 w 336"/>
                <a:gd name="T65" fmla="*/ 266 h 266"/>
                <a:gd name="T66" fmla="*/ 14 w 336"/>
                <a:gd name="T67" fmla="*/ 262 h 266"/>
                <a:gd name="T68" fmla="*/ 3 w 336"/>
                <a:gd name="T69" fmla="*/ 253 h 266"/>
                <a:gd name="T70" fmla="*/ 0 w 336"/>
                <a:gd name="T71" fmla="*/ 240 h 266"/>
                <a:gd name="T72" fmla="*/ 1 w 336"/>
                <a:gd name="T73" fmla="*/ 20 h 266"/>
                <a:gd name="T74" fmla="*/ 7 w 336"/>
                <a:gd name="T75" fmla="*/ 8 h 266"/>
                <a:gd name="T76" fmla="*/ 19 w 336"/>
                <a:gd name="T77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6" h="266">
                  <a:moveTo>
                    <a:pt x="27" y="0"/>
                  </a:moveTo>
                  <a:lnTo>
                    <a:pt x="68" y="0"/>
                  </a:lnTo>
                  <a:lnTo>
                    <a:pt x="68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3" y="65"/>
                  </a:lnTo>
                  <a:lnTo>
                    <a:pt x="1" y="67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3" y="76"/>
                  </a:lnTo>
                  <a:lnTo>
                    <a:pt x="6" y="76"/>
                  </a:lnTo>
                  <a:lnTo>
                    <a:pt x="11" y="76"/>
                  </a:lnTo>
                  <a:lnTo>
                    <a:pt x="11" y="240"/>
                  </a:lnTo>
                  <a:lnTo>
                    <a:pt x="13" y="244"/>
                  </a:lnTo>
                  <a:lnTo>
                    <a:pt x="14" y="247"/>
                  </a:lnTo>
                  <a:lnTo>
                    <a:pt x="17" y="250"/>
                  </a:lnTo>
                  <a:lnTo>
                    <a:pt x="19" y="253"/>
                  </a:lnTo>
                  <a:lnTo>
                    <a:pt x="23" y="254"/>
                  </a:lnTo>
                  <a:lnTo>
                    <a:pt x="27" y="254"/>
                  </a:lnTo>
                  <a:lnTo>
                    <a:pt x="310" y="254"/>
                  </a:lnTo>
                  <a:lnTo>
                    <a:pt x="314" y="254"/>
                  </a:lnTo>
                  <a:lnTo>
                    <a:pt x="318" y="253"/>
                  </a:lnTo>
                  <a:lnTo>
                    <a:pt x="320" y="250"/>
                  </a:lnTo>
                  <a:lnTo>
                    <a:pt x="323" y="247"/>
                  </a:lnTo>
                  <a:lnTo>
                    <a:pt x="324" y="244"/>
                  </a:lnTo>
                  <a:lnTo>
                    <a:pt x="325" y="240"/>
                  </a:lnTo>
                  <a:lnTo>
                    <a:pt x="325" y="76"/>
                  </a:lnTo>
                  <a:lnTo>
                    <a:pt x="329" y="76"/>
                  </a:lnTo>
                  <a:lnTo>
                    <a:pt x="332" y="76"/>
                  </a:lnTo>
                  <a:lnTo>
                    <a:pt x="335" y="73"/>
                  </a:lnTo>
                  <a:lnTo>
                    <a:pt x="335" y="71"/>
                  </a:lnTo>
                  <a:lnTo>
                    <a:pt x="335" y="67"/>
                  </a:lnTo>
                  <a:lnTo>
                    <a:pt x="332" y="65"/>
                  </a:lnTo>
                  <a:lnTo>
                    <a:pt x="329" y="64"/>
                  </a:lnTo>
                  <a:lnTo>
                    <a:pt x="325" y="64"/>
                  </a:lnTo>
                  <a:lnTo>
                    <a:pt x="325" y="27"/>
                  </a:lnTo>
                  <a:lnTo>
                    <a:pt x="324" y="24"/>
                  </a:lnTo>
                  <a:lnTo>
                    <a:pt x="323" y="20"/>
                  </a:lnTo>
                  <a:lnTo>
                    <a:pt x="320" y="16"/>
                  </a:lnTo>
                  <a:lnTo>
                    <a:pt x="318" y="14"/>
                  </a:lnTo>
                  <a:lnTo>
                    <a:pt x="314" y="12"/>
                  </a:lnTo>
                  <a:lnTo>
                    <a:pt x="310" y="12"/>
                  </a:lnTo>
                  <a:lnTo>
                    <a:pt x="270" y="12"/>
                  </a:lnTo>
                  <a:lnTo>
                    <a:pt x="270" y="0"/>
                  </a:lnTo>
                  <a:lnTo>
                    <a:pt x="310" y="0"/>
                  </a:lnTo>
                  <a:lnTo>
                    <a:pt x="316" y="1"/>
                  </a:lnTo>
                  <a:lnTo>
                    <a:pt x="323" y="4"/>
                  </a:lnTo>
                  <a:lnTo>
                    <a:pt x="329" y="8"/>
                  </a:lnTo>
                  <a:lnTo>
                    <a:pt x="333" y="13"/>
                  </a:lnTo>
                  <a:lnTo>
                    <a:pt x="336" y="20"/>
                  </a:lnTo>
                  <a:lnTo>
                    <a:pt x="336" y="27"/>
                  </a:lnTo>
                  <a:lnTo>
                    <a:pt x="336" y="240"/>
                  </a:lnTo>
                  <a:lnTo>
                    <a:pt x="336" y="246"/>
                  </a:lnTo>
                  <a:lnTo>
                    <a:pt x="333" y="253"/>
                  </a:lnTo>
                  <a:lnTo>
                    <a:pt x="329" y="258"/>
                  </a:lnTo>
                  <a:lnTo>
                    <a:pt x="323" y="262"/>
                  </a:lnTo>
                  <a:lnTo>
                    <a:pt x="316" y="265"/>
                  </a:lnTo>
                  <a:lnTo>
                    <a:pt x="310" y="266"/>
                  </a:lnTo>
                  <a:lnTo>
                    <a:pt x="27" y="266"/>
                  </a:lnTo>
                  <a:lnTo>
                    <a:pt x="19" y="265"/>
                  </a:lnTo>
                  <a:lnTo>
                    <a:pt x="14" y="262"/>
                  </a:lnTo>
                  <a:lnTo>
                    <a:pt x="7" y="258"/>
                  </a:lnTo>
                  <a:lnTo>
                    <a:pt x="3" y="253"/>
                  </a:lnTo>
                  <a:lnTo>
                    <a:pt x="1" y="246"/>
                  </a:lnTo>
                  <a:lnTo>
                    <a:pt x="0" y="240"/>
                  </a:lnTo>
                  <a:lnTo>
                    <a:pt x="0" y="27"/>
                  </a:lnTo>
                  <a:lnTo>
                    <a:pt x="1" y="20"/>
                  </a:lnTo>
                  <a:lnTo>
                    <a:pt x="3" y="13"/>
                  </a:lnTo>
                  <a:lnTo>
                    <a:pt x="7" y="8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312988" y="785813"/>
              <a:ext cx="190500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139951" y="887413"/>
              <a:ext cx="531813" cy="19050"/>
            </a:xfrm>
            <a:custGeom>
              <a:avLst/>
              <a:gdLst>
                <a:gd name="T0" fmla="*/ 6 w 335"/>
                <a:gd name="T1" fmla="*/ 0 h 12"/>
                <a:gd name="T2" fmla="*/ 329 w 335"/>
                <a:gd name="T3" fmla="*/ 0 h 12"/>
                <a:gd name="T4" fmla="*/ 332 w 335"/>
                <a:gd name="T5" fmla="*/ 1 h 12"/>
                <a:gd name="T6" fmla="*/ 335 w 335"/>
                <a:gd name="T7" fmla="*/ 3 h 12"/>
                <a:gd name="T8" fmla="*/ 335 w 335"/>
                <a:gd name="T9" fmla="*/ 7 h 12"/>
                <a:gd name="T10" fmla="*/ 335 w 335"/>
                <a:gd name="T11" fmla="*/ 9 h 12"/>
                <a:gd name="T12" fmla="*/ 332 w 335"/>
                <a:gd name="T13" fmla="*/ 12 h 12"/>
                <a:gd name="T14" fmla="*/ 329 w 335"/>
                <a:gd name="T15" fmla="*/ 12 h 12"/>
                <a:gd name="T16" fmla="*/ 6 w 335"/>
                <a:gd name="T17" fmla="*/ 12 h 12"/>
                <a:gd name="T18" fmla="*/ 3 w 335"/>
                <a:gd name="T19" fmla="*/ 12 h 12"/>
                <a:gd name="T20" fmla="*/ 1 w 335"/>
                <a:gd name="T21" fmla="*/ 9 h 12"/>
                <a:gd name="T22" fmla="*/ 0 w 335"/>
                <a:gd name="T23" fmla="*/ 7 h 12"/>
                <a:gd name="T24" fmla="*/ 1 w 335"/>
                <a:gd name="T25" fmla="*/ 3 h 12"/>
                <a:gd name="T26" fmla="*/ 3 w 335"/>
                <a:gd name="T27" fmla="*/ 1 h 12"/>
                <a:gd name="T28" fmla="*/ 6 w 335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5" h="12">
                  <a:moveTo>
                    <a:pt x="6" y="0"/>
                  </a:moveTo>
                  <a:lnTo>
                    <a:pt x="329" y="0"/>
                  </a:lnTo>
                  <a:lnTo>
                    <a:pt x="332" y="1"/>
                  </a:lnTo>
                  <a:lnTo>
                    <a:pt x="335" y="3"/>
                  </a:lnTo>
                  <a:lnTo>
                    <a:pt x="335" y="7"/>
                  </a:lnTo>
                  <a:lnTo>
                    <a:pt x="335" y="9"/>
                  </a:lnTo>
                  <a:lnTo>
                    <a:pt x="332" y="12"/>
                  </a:lnTo>
                  <a:lnTo>
                    <a:pt x="329" y="12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2247901" y="723900"/>
              <a:ext cx="65088" cy="138113"/>
            </a:xfrm>
            <a:custGeom>
              <a:avLst/>
              <a:gdLst>
                <a:gd name="T0" fmla="*/ 21 w 41"/>
                <a:gd name="T1" fmla="*/ 11 h 87"/>
                <a:gd name="T2" fmla="*/ 17 w 41"/>
                <a:gd name="T3" fmla="*/ 13 h 87"/>
                <a:gd name="T4" fmla="*/ 14 w 41"/>
                <a:gd name="T5" fmla="*/ 14 h 87"/>
                <a:gd name="T6" fmla="*/ 11 w 41"/>
                <a:gd name="T7" fmla="*/ 18 h 87"/>
                <a:gd name="T8" fmla="*/ 11 w 41"/>
                <a:gd name="T9" fmla="*/ 21 h 87"/>
                <a:gd name="T10" fmla="*/ 11 w 41"/>
                <a:gd name="T11" fmla="*/ 66 h 87"/>
                <a:gd name="T12" fmla="*/ 11 w 41"/>
                <a:gd name="T13" fmla="*/ 70 h 87"/>
                <a:gd name="T14" fmla="*/ 14 w 41"/>
                <a:gd name="T15" fmla="*/ 73 h 87"/>
                <a:gd name="T16" fmla="*/ 17 w 41"/>
                <a:gd name="T17" fmla="*/ 74 h 87"/>
                <a:gd name="T18" fmla="*/ 21 w 41"/>
                <a:gd name="T19" fmla="*/ 76 h 87"/>
                <a:gd name="T20" fmla="*/ 24 w 41"/>
                <a:gd name="T21" fmla="*/ 74 h 87"/>
                <a:gd name="T22" fmla="*/ 27 w 41"/>
                <a:gd name="T23" fmla="*/ 73 h 87"/>
                <a:gd name="T24" fmla="*/ 30 w 41"/>
                <a:gd name="T25" fmla="*/ 70 h 87"/>
                <a:gd name="T26" fmla="*/ 30 w 41"/>
                <a:gd name="T27" fmla="*/ 66 h 87"/>
                <a:gd name="T28" fmla="*/ 30 w 41"/>
                <a:gd name="T29" fmla="*/ 21 h 87"/>
                <a:gd name="T30" fmla="*/ 30 w 41"/>
                <a:gd name="T31" fmla="*/ 18 h 87"/>
                <a:gd name="T32" fmla="*/ 27 w 41"/>
                <a:gd name="T33" fmla="*/ 14 h 87"/>
                <a:gd name="T34" fmla="*/ 24 w 41"/>
                <a:gd name="T35" fmla="*/ 13 h 87"/>
                <a:gd name="T36" fmla="*/ 21 w 41"/>
                <a:gd name="T37" fmla="*/ 11 h 87"/>
                <a:gd name="T38" fmla="*/ 21 w 41"/>
                <a:gd name="T39" fmla="*/ 0 h 87"/>
                <a:gd name="T40" fmla="*/ 31 w 41"/>
                <a:gd name="T41" fmla="*/ 4 h 87"/>
                <a:gd name="T42" fmla="*/ 39 w 41"/>
                <a:gd name="T43" fmla="*/ 10 h 87"/>
                <a:gd name="T44" fmla="*/ 41 w 41"/>
                <a:gd name="T45" fmla="*/ 21 h 87"/>
                <a:gd name="T46" fmla="*/ 41 w 41"/>
                <a:gd name="T47" fmla="*/ 66 h 87"/>
                <a:gd name="T48" fmla="*/ 39 w 41"/>
                <a:gd name="T49" fmla="*/ 77 h 87"/>
                <a:gd name="T50" fmla="*/ 31 w 41"/>
                <a:gd name="T51" fmla="*/ 85 h 87"/>
                <a:gd name="T52" fmla="*/ 21 w 41"/>
                <a:gd name="T53" fmla="*/ 87 h 87"/>
                <a:gd name="T54" fmla="*/ 10 w 41"/>
                <a:gd name="T55" fmla="*/ 85 h 87"/>
                <a:gd name="T56" fmla="*/ 2 w 41"/>
                <a:gd name="T57" fmla="*/ 77 h 87"/>
                <a:gd name="T58" fmla="*/ 0 w 41"/>
                <a:gd name="T59" fmla="*/ 66 h 87"/>
                <a:gd name="T60" fmla="*/ 0 w 41"/>
                <a:gd name="T61" fmla="*/ 21 h 87"/>
                <a:gd name="T62" fmla="*/ 2 w 41"/>
                <a:gd name="T63" fmla="*/ 10 h 87"/>
                <a:gd name="T64" fmla="*/ 10 w 41"/>
                <a:gd name="T65" fmla="*/ 4 h 87"/>
                <a:gd name="T66" fmla="*/ 21 w 41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87">
                  <a:moveTo>
                    <a:pt x="21" y="11"/>
                  </a:moveTo>
                  <a:lnTo>
                    <a:pt x="17" y="13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3"/>
                  </a:lnTo>
                  <a:lnTo>
                    <a:pt x="17" y="74"/>
                  </a:lnTo>
                  <a:lnTo>
                    <a:pt x="21" y="76"/>
                  </a:lnTo>
                  <a:lnTo>
                    <a:pt x="24" y="74"/>
                  </a:lnTo>
                  <a:lnTo>
                    <a:pt x="27" y="73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30" y="21"/>
                  </a:lnTo>
                  <a:lnTo>
                    <a:pt x="30" y="18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1" y="11"/>
                  </a:lnTo>
                  <a:close/>
                  <a:moveTo>
                    <a:pt x="21" y="0"/>
                  </a:moveTo>
                  <a:lnTo>
                    <a:pt x="31" y="4"/>
                  </a:lnTo>
                  <a:lnTo>
                    <a:pt x="39" y="10"/>
                  </a:lnTo>
                  <a:lnTo>
                    <a:pt x="41" y="21"/>
                  </a:lnTo>
                  <a:lnTo>
                    <a:pt x="41" y="66"/>
                  </a:lnTo>
                  <a:lnTo>
                    <a:pt x="39" y="77"/>
                  </a:lnTo>
                  <a:lnTo>
                    <a:pt x="31" y="85"/>
                  </a:lnTo>
                  <a:lnTo>
                    <a:pt x="21" y="87"/>
                  </a:lnTo>
                  <a:lnTo>
                    <a:pt x="10" y="85"/>
                  </a:lnTo>
                  <a:lnTo>
                    <a:pt x="2" y="77"/>
                  </a:lnTo>
                  <a:lnTo>
                    <a:pt x="0" y="66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2503488" y="723900"/>
              <a:ext cx="65088" cy="138113"/>
            </a:xfrm>
            <a:custGeom>
              <a:avLst/>
              <a:gdLst>
                <a:gd name="T0" fmla="*/ 21 w 41"/>
                <a:gd name="T1" fmla="*/ 11 h 87"/>
                <a:gd name="T2" fmla="*/ 17 w 41"/>
                <a:gd name="T3" fmla="*/ 13 h 87"/>
                <a:gd name="T4" fmla="*/ 13 w 41"/>
                <a:gd name="T5" fmla="*/ 14 h 87"/>
                <a:gd name="T6" fmla="*/ 11 w 41"/>
                <a:gd name="T7" fmla="*/ 18 h 87"/>
                <a:gd name="T8" fmla="*/ 10 w 41"/>
                <a:gd name="T9" fmla="*/ 21 h 87"/>
                <a:gd name="T10" fmla="*/ 10 w 41"/>
                <a:gd name="T11" fmla="*/ 66 h 87"/>
                <a:gd name="T12" fmla="*/ 11 w 41"/>
                <a:gd name="T13" fmla="*/ 70 h 87"/>
                <a:gd name="T14" fmla="*/ 13 w 41"/>
                <a:gd name="T15" fmla="*/ 73 h 87"/>
                <a:gd name="T16" fmla="*/ 17 w 41"/>
                <a:gd name="T17" fmla="*/ 74 h 87"/>
                <a:gd name="T18" fmla="*/ 21 w 41"/>
                <a:gd name="T19" fmla="*/ 76 h 87"/>
                <a:gd name="T20" fmla="*/ 23 w 41"/>
                <a:gd name="T21" fmla="*/ 74 h 87"/>
                <a:gd name="T22" fmla="*/ 27 w 41"/>
                <a:gd name="T23" fmla="*/ 73 h 87"/>
                <a:gd name="T24" fmla="*/ 28 w 41"/>
                <a:gd name="T25" fmla="*/ 70 h 87"/>
                <a:gd name="T26" fmla="*/ 30 w 41"/>
                <a:gd name="T27" fmla="*/ 66 h 87"/>
                <a:gd name="T28" fmla="*/ 30 w 41"/>
                <a:gd name="T29" fmla="*/ 21 h 87"/>
                <a:gd name="T30" fmla="*/ 28 w 41"/>
                <a:gd name="T31" fmla="*/ 18 h 87"/>
                <a:gd name="T32" fmla="*/ 27 w 41"/>
                <a:gd name="T33" fmla="*/ 14 h 87"/>
                <a:gd name="T34" fmla="*/ 23 w 41"/>
                <a:gd name="T35" fmla="*/ 13 h 87"/>
                <a:gd name="T36" fmla="*/ 21 w 41"/>
                <a:gd name="T37" fmla="*/ 11 h 87"/>
                <a:gd name="T38" fmla="*/ 21 w 41"/>
                <a:gd name="T39" fmla="*/ 0 h 87"/>
                <a:gd name="T40" fmla="*/ 31 w 41"/>
                <a:gd name="T41" fmla="*/ 4 h 87"/>
                <a:gd name="T42" fmla="*/ 38 w 41"/>
                <a:gd name="T43" fmla="*/ 10 h 87"/>
                <a:gd name="T44" fmla="*/ 41 w 41"/>
                <a:gd name="T45" fmla="*/ 21 h 87"/>
                <a:gd name="T46" fmla="*/ 41 w 41"/>
                <a:gd name="T47" fmla="*/ 66 h 87"/>
                <a:gd name="T48" fmla="*/ 38 w 41"/>
                <a:gd name="T49" fmla="*/ 77 h 87"/>
                <a:gd name="T50" fmla="*/ 31 w 41"/>
                <a:gd name="T51" fmla="*/ 85 h 87"/>
                <a:gd name="T52" fmla="*/ 21 w 41"/>
                <a:gd name="T53" fmla="*/ 87 h 87"/>
                <a:gd name="T54" fmla="*/ 9 w 41"/>
                <a:gd name="T55" fmla="*/ 85 h 87"/>
                <a:gd name="T56" fmla="*/ 2 w 41"/>
                <a:gd name="T57" fmla="*/ 77 h 87"/>
                <a:gd name="T58" fmla="*/ 0 w 41"/>
                <a:gd name="T59" fmla="*/ 66 h 87"/>
                <a:gd name="T60" fmla="*/ 0 w 41"/>
                <a:gd name="T61" fmla="*/ 21 h 87"/>
                <a:gd name="T62" fmla="*/ 2 w 41"/>
                <a:gd name="T63" fmla="*/ 10 h 87"/>
                <a:gd name="T64" fmla="*/ 9 w 41"/>
                <a:gd name="T65" fmla="*/ 4 h 87"/>
                <a:gd name="T66" fmla="*/ 21 w 41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87">
                  <a:moveTo>
                    <a:pt x="21" y="11"/>
                  </a:moveTo>
                  <a:lnTo>
                    <a:pt x="17" y="13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66"/>
                  </a:lnTo>
                  <a:lnTo>
                    <a:pt x="11" y="70"/>
                  </a:lnTo>
                  <a:lnTo>
                    <a:pt x="13" y="73"/>
                  </a:lnTo>
                  <a:lnTo>
                    <a:pt x="17" y="74"/>
                  </a:lnTo>
                  <a:lnTo>
                    <a:pt x="21" y="76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30" y="21"/>
                  </a:lnTo>
                  <a:lnTo>
                    <a:pt x="28" y="18"/>
                  </a:lnTo>
                  <a:lnTo>
                    <a:pt x="27" y="14"/>
                  </a:lnTo>
                  <a:lnTo>
                    <a:pt x="23" y="13"/>
                  </a:lnTo>
                  <a:lnTo>
                    <a:pt x="21" y="11"/>
                  </a:lnTo>
                  <a:close/>
                  <a:moveTo>
                    <a:pt x="21" y="0"/>
                  </a:moveTo>
                  <a:lnTo>
                    <a:pt x="31" y="4"/>
                  </a:lnTo>
                  <a:lnTo>
                    <a:pt x="38" y="10"/>
                  </a:lnTo>
                  <a:lnTo>
                    <a:pt x="41" y="21"/>
                  </a:lnTo>
                  <a:lnTo>
                    <a:pt x="41" y="66"/>
                  </a:lnTo>
                  <a:lnTo>
                    <a:pt x="38" y="77"/>
                  </a:lnTo>
                  <a:lnTo>
                    <a:pt x="31" y="85"/>
                  </a:lnTo>
                  <a:lnTo>
                    <a:pt x="21" y="87"/>
                  </a:lnTo>
                  <a:lnTo>
                    <a:pt x="9" y="85"/>
                  </a:lnTo>
                  <a:lnTo>
                    <a:pt x="2" y="77"/>
                  </a:lnTo>
                  <a:lnTo>
                    <a:pt x="0" y="66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9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425701" y="939800"/>
              <a:ext cx="73025" cy="22225"/>
            </a:xfrm>
            <a:custGeom>
              <a:avLst/>
              <a:gdLst>
                <a:gd name="T0" fmla="*/ 8 w 46"/>
                <a:gd name="T1" fmla="*/ 0 h 14"/>
                <a:gd name="T2" fmla="*/ 38 w 46"/>
                <a:gd name="T3" fmla="*/ 0 h 14"/>
                <a:gd name="T4" fmla="*/ 42 w 46"/>
                <a:gd name="T5" fmla="*/ 1 h 14"/>
                <a:gd name="T6" fmla="*/ 43 w 46"/>
                <a:gd name="T7" fmla="*/ 3 h 14"/>
                <a:gd name="T8" fmla="*/ 46 w 46"/>
                <a:gd name="T9" fmla="*/ 5 h 14"/>
                <a:gd name="T10" fmla="*/ 46 w 46"/>
                <a:gd name="T11" fmla="*/ 8 h 14"/>
                <a:gd name="T12" fmla="*/ 46 w 46"/>
                <a:gd name="T13" fmla="*/ 10 h 14"/>
                <a:gd name="T14" fmla="*/ 43 w 46"/>
                <a:gd name="T15" fmla="*/ 13 h 14"/>
                <a:gd name="T16" fmla="*/ 42 w 46"/>
                <a:gd name="T17" fmla="*/ 14 h 14"/>
                <a:gd name="T18" fmla="*/ 38 w 46"/>
                <a:gd name="T19" fmla="*/ 14 h 14"/>
                <a:gd name="T20" fmla="*/ 8 w 46"/>
                <a:gd name="T21" fmla="*/ 14 h 14"/>
                <a:gd name="T22" fmla="*/ 5 w 46"/>
                <a:gd name="T23" fmla="*/ 14 h 14"/>
                <a:gd name="T24" fmla="*/ 3 w 46"/>
                <a:gd name="T25" fmla="*/ 13 h 14"/>
                <a:gd name="T26" fmla="*/ 1 w 46"/>
                <a:gd name="T27" fmla="*/ 10 h 14"/>
                <a:gd name="T28" fmla="*/ 0 w 46"/>
                <a:gd name="T29" fmla="*/ 8 h 14"/>
                <a:gd name="T30" fmla="*/ 1 w 46"/>
                <a:gd name="T31" fmla="*/ 5 h 14"/>
                <a:gd name="T32" fmla="*/ 3 w 46"/>
                <a:gd name="T33" fmla="*/ 3 h 14"/>
                <a:gd name="T34" fmla="*/ 5 w 46"/>
                <a:gd name="T35" fmla="*/ 1 h 14"/>
                <a:gd name="T36" fmla="*/ 8 w 46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8" y="0"/>
                  </a:moveTo>
                  <a:lnTo>
                    <a:pt x="38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540001" y="939800"/>
              <a:ext cx="73025" cy="22225"/>
            </a:xfrm>
            <a:custGeom>
              <a:avLst/>
              <a:gdLst>
                <a:gd name="T0" fmla="*/ 7 w 46"/>
                <a:gd name="T1" fmla="*/ 0 h 14"/>
                <a:gd name="T2" fmla="*/ 38 w 46"/>
                <a:gd name="T3" fmla="*/ 0 h 14"/>
                <a:gd name="T4" fmla="*/ 41 w 46"/>
                <a:gd name="T5" fmla="*/ 1 h 14"/>
                <a:gd name="T6" fmla="*/ 43 w 46"/>
                <a:gd name="T7" fmla="*/ 3 h 14"/>
                <a:gd name="T8" fmla="*/ 45 w 46"/>
                <a:gd name="T9" fmla="*/ 5 h 14"/>
                <a:gd name="T10" fmla="*/ 46 w 46"/>
                <a:gd name="T11" fmla="*/ 8 h 14"/>
                <a:gd name="T12" fmla="*/ 45 w 46"/>
                <a:gd name="T13" fmla="*/ 10 h 14"/>
                <a:gd name="T14" fmla="*/ 43 w 46"/>
                <a:gd name="T15" fmla="*/ 13 h 14"/>
                <a:gd name="T16" fmla="*/ 41 w 46"/>
                <a:gd name="T17" fmla="*/ 14 h 14"/>
                <a:gd name="T18" fmla="*/ 38 w 46"/>
                <a:gd name="T19" fmla="*/ 14 h 14"/>
                <a:gd name="T20" fmla="*/ 7 w 46"/>
                <a:gd name="T21" fmla="*/ 14 h 14"/>
                <a:gd name="T22" fmla="*/ 4 w 46"/>
                <a:gd name="T23" fmla="*/ 14 h 14"/>
                <a:gd name="T24" fmla="*/ 1 w 46"/>
                <a:gd name="T25" fmla="*/ 13 h 14"/>
                <a:gd name="T26" fmla="*/ 0 w 46"/>
                <a:gd name="T27" fmla="*/ 10 h 14"/>
                <a:gd name="T28" fmla="*/ 0 w 46"/>
                <a:gd name="T29" fmla="*/ 8 h 14"/>
                <a:gd name="T30" fmla="*/ 0 w 46"/>
                <a:gd name="T31" fmla="*/ 5 h 14"/>
                <a:gd name="T32" fmla="*/ 1 w 46"/>
                <a:gd name="T33" fmla="*/ 3 h 14"/>
                <a:gd name="T34" fmla="*/ 4 w 46"/>
                <a:gd name="T35" fmla="*/ 1 h 14"/>
                <a:gd name="T36" fmla="*/ 7 w 46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7" y="0"/>
                  </a:moveTo>
                  <a:lnTo>
                    <a:pt x="38" y="0"/>
                  </a:lnTo>
                  <a:lnTo>
                    <a:pt x="41" y="1"/>
                  </a:lnTo>
                  <a:lnTo>
                    <a:pt x="43" y="3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5" y="10"/>
                  </a:lnTo>
                  <a:lnTo>
                    <a:pt x="43" y="13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198688" y="1001713"/>
              <a:ext cx="73025" cy="25400"/>
            </a:xfrm>
            <a:custGeom>
              <a:avLst/>
              <a:gdLst>
                <a:gd name="T0" fmla="*/ 8 w 46"/>
                <a:gd name="T1" fmla="*/ 0 h 16"/>
                <a:gd name="T2" fmla="*/ 38 w 46"/>
                <a:gd name="T3" fmla="*/ 0 h 16"/>
                <a:gd name="T4" fmla="*/ 41 w 46"/>
                <a:gd name="T5" fmla="*/ 1 h 16"/>
                <a:gd name="T6" fmla="*/ 44 w 46"/>
                <a:gd name="T7" fmla="*/ 3 h 16"/>
                <a:gd name="T8" fmla="*/ 45 w 46"/>
                <a:gd name="T9" fmla="*/ 5 h 16"/>
                <a:gd name="T10" fmla="*/ 46 w 46"/>
                <a:gd name="T11" fmla="*/ 8 h 16"/>
                <a:gd name="T12" fmla="*/ 45 w 46"/>
                <a:gd name="T13" fmla="*/ 11 h 16"/>
                <a:gd name="T14" fmla="*/ 44 w 46"/>
                <a:gd name="T15" fmla="*/ 13 h 16"/>
                <a:gd name="T16" fmla="*/ 41 w 46"/>
                <a:gd name="T17" fmla="*/ 15 h 16"/>
                <a:gd name="T18" fmla="*/ 38 w 46"/>
                <a:gd name="T19" fmla="*/ 16 h 16"/>
                <a:gd name="T20" fmla="*/ 8 w 46"/>
                <a:gd name="T21" fmla="*/ 16 h 16"/>
                <a:gd name="T22" fmla="*/ 4 w 46"/>
                <a:gd name="T23" fmla="*/ 15 h 16"/>
                <a:gd name="T24" fmla="*/ 3 w 46"/>
                <a:gd name="T25" fmla="*/ 13 h 16"/>
                <a:gd name="T26" fmla="*/ 2 w 46"/>
                <a:gd name="T27" fmla="*/ 11 h 16"/>
                <a:gd name="T28" fmla="*/ 0 w 46"/>
                <a:gd name="T29" fmla="*/ 8 h 16"/>
                <a:gd name="T30" fmla="*/ 2 w 46"/>
                <a:gd name="T31" fmla="*/ 5 h 16"/>
                <a:gd name="T32" fmla="*/ 3 w 46"/>
                <a:gd name="T33" fmla="*/ 3 h 16"/>
                <a:gd name="T34" fmla="*/ 4 w 46"/>
                <a:gd name="T35" fmla="*/ 1 h 16"/>
                <a:gd name="T36" fmla="*/ 8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8" y="0"/>
                  </a:moveTo>
                  <a:lnTo>
                    <a:pt x="38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5" y="11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2312988" y="1001713"/>
              <a:ext cx="71438" cy="25400"/>
            </a:xfrm>
            <a:custGeom>
              <a:avLst/>
              <a:gdLst>
                <a:gd name="T0" fmla="*/ 7 w 45"/>
                <a:gd name="T1" fmla="*/ 0 h 16"/>
                <a:gd name="T2" fmla="*/ 38 w 45"/>
                <a:gd name="T3" fmla="*/ 0 h 16"/>
                <a:gd name="T4" fmla="*/ 41 w 45"/>
                <a:gd name="T5" fmla="*/ 1 h 16"/>
                <a:gd name="T6" fmla="*/ 44 w 45"/>
                <a:gd name="T7" fmla="*/ 3 h 16"/>
                <a:gd name="T8" fmla="*/ 45 w 45"/>
                <a:gd name="T9" fmla="*/ 5 h 16"/>
                <a:gd name="T10" fmla="*/ 45 w 45"/>
                <a:gd name="T11" fmla="*/ 8 h 16"/>
                <a:gd name="T12" fmla="*/ 45 w 45"/>
                <a:gd name="T13" fmla="*/ 11 h 16"/>
                <a:gd name="T14" fmla="*/ 44 w 45"/>
                <a:gd name="T15" fmla="*/ 13 h 16"/>
                <a:gd name="T16" fmla="*/ 41 w 45"/>
                <a:gd name="T17" fmla="*/ 15 h 16"/>
                <a:gd name="T18" fmla="*/ 38 w 45"/>
                <a:gd name="T19" fmla="*/ 16 h 16"/>
                <a:gd name="T20" fmla="*/ 7 w 45"/>
                <a:gd name="T21" fmla="*/ 16 h 16"/>
                <a:gd name="T22" fmla="*/ 4 w 45"/>
                <a:gd name="T23" fmla="*/ 15 h 16"/>
                <a:gd name="T24" fmla="*/ 2 w 45"/>
                <a:gd name="T25" fmla="*/ 13 h 16"/>
                <a:gd name="T26" fmla="*/ 0 w 45"/>
                <a:gd name="T27" fmla="*/ 11 h 16"/>
                <a:gd name="T28" fmla="*/ 0 w 45"/>
                <a:gd name="T29" fmla="*/ 8 h 16"/>
                <a:gd name="T30" fmla="*/ 0 w 45"/>
                <a:gd name="T31" fmla="*/ 5 h 16"/>
                <a:gd name="T32" fmla="*/ 2 w 45"/>
                <a:gd name="T33" fmla="*/ 3 h 16"/>
                <a:gd name="T34" fmla="*/ 4 w 45"/>
                <a:gd name="T35" fmla="*/ 1 h 16"/>
                <a:gd name="T36" fmla="*/ 7 w 45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6">
                  <a:moveTo>
                    <a:pt x="7" y="0"/>
                  </a:moveTo>
                  <a:lnTo>
                    <a:pt x="38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5" y="5"/>
                  </a:lnTo>
                  <a:lnTo>
                    <a:pt x="45" y="8"/>
                  </a:lnTo>
                  <a:lnTo>
                    <a:pt x="45" y="11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425701" y="1001713"/>
              <a:ext cx="73025" cy="25400"/>
            </a:xfrm>
            <a:custGeom>
              <a:avLst/>
              <a:gdLst>
                <a:gd name="T0" fmla="*/ 8 w 46"/>
                <a:gd name="T1" fmla="*/ 0 h 16"/>
                <a:gd name="T2" fmla="*/ 38 w 46"/>
                <a:gd name="T3" fmla="*/ 0 h 16"/>
                <a:gd name="T4" fmla="*/ 42 w 46"/>
                <a:gd name="T5" fmla="*/ 1 h 16"/>
                <a:gd name="T6" fmla="*/ 43 w 46"/>
                <a:gd name="T7" fmla="*/ 3 h 16"/>
                <a:gd name="T8" fmla="*/ 46 w 46"/>
                <a:gd name="T9" fmla="*/ 5 h 16"/>
                <a:gd name="T10" fmla="*/ 46 w 46"/>
                <a:gd name="T11" fmla="*/ 8 h 16"/>
                <a:gd name="T12" fmla="*/ 46 w 46"/>
                <a:gd name="T13" fmla="*/ 11 h 16"/>
                <a:gd name="T14" fmla="*/ 43 w 46"/>
                <a:gd name="T15" fmla="*/ 13 h 16"/>
                <a:gd name="T16" fmla="*/ 42 w 46"/>
                <a:gd name="T17" fmla="*/ 15 h 16"/>
                <a:gd name="T18" fmla="*/ 38 w 46"/>
                <a:gd name="T19" fmla="*/ 16 h 16"/>
                <a:gd name="T20" fmla="*/ 8 w 46"/>
                <a:gd name="T21" fmla="*/ 16 h 16"/>
                <a:gd name="T22" fmla="*/ 5 w 46"/>
                <a:gd name="T23" fmla="*/ 15 h 16"/>
                <a:gd name="T24" fmla="*/ 3 w 46"/>
                <a:gd name="T25" fmla="*/ 13 h 16"/>
                <a:gd name="T26" fmla="*/ 1 w 46"/>
                <a:gd name="T27" fmla="*/ 11 h 16"/>
                <a:gd name="T28" fmla="*/ 0 w 46"/>
                <a:gd name="T29" fmla="*/ 8 h 16"/>
                <a:gd name="T30" fmla="*/ 1 w 46"/>
                <a:gd name="T31" fmla="*/ 5 h 16"/>
                <a:gd name="T32" fmla="*/ 3 w 46"/>
                <a:gd name="T33" fmla="*/ 3 h 16"/>
                <a:gd name="T34" fmla="*/ 5 w 46"/>
                <a:gd name="T35" fmla="*/ 1 h 16"/>
                <a:gd name="T36" fmla="*/ 8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8" y="0"/>
                  </a:moveTo>
                  <a:lnTo>
                    <a:pt x="38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3" y="13"/>
                  </a:lnTo>
                  <a:lnTo>
                    <a:pt x="42" y="15"/>
                  </a:lnTo>
                  <a:lnTo>
                    <a:pt x="38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540001" y="1001713"/>
              <a:ext cx="73025" cy="25400"/>
            </a:xfrm>
            <a:custGeom>
              <a:avLst/>
              <a:gdLst>
                <a:gd name="T0" fmla="*/ 7 w 46"/>
                <a:gd name="T1" fmla="*/ 0 h 16"/>
                <a:gd name="T2" fmla="*/ 38 w 46"/>
                <a:gd name="T3" fmla="*/ 0 h 16"/>
                <a:gd name="T4" fmla="*/ 41 w 46"/>
                <a:gd name="T5" fmla="*/ 1 h 16"/>
                <a:gd name="T6" fmla="*/ 43 w 46"/>
                <a:gd name="T7" fmla="*/ 3 h 16"/>
                <a:gd name="T8" fmla="*/ 45 w 46"/>
                <a:gd name="T9" fmla="*/ 5 h 16"/>
                <a:gd name="T10" fmla="*/ 46 w 46"/>
                <a:gd name="T11" fmla="*/ 8 h 16"/>
                <a:gd name="T12" fmla="*/ 45 w 46"/>
                <a:gd name="T13" fmla="*/ 11 h 16"/>
                <a:gd name="T14" fmla="*/ 43 w 46"/>
                <a:gd name="T15" fmla="*/ 13 h 16"/>
                <a:gd name="T16" fmla="*/ 41 w 46"/>
                <a:gd name="T17" fmla="*/ 15 h 16"/>
                <a:gd name="T18" fmla="*/ 38 w 46"/>
                <a:gd name="T19" fmla="*/ 16 h 16"/>
                <a:gd name="T20" fmla="*/ 7 w 46"/>
                <a:gd name="T21" fmla="*/ 16 h 16"/>
                <a:gd name="T22" fmla="*/ 4 w 46"/>
                <a:gd name="T23" fmla="*/ 15 h 16"/>
                <a:gd name="T24" fmla="*/ 1 w 46"/>
                <a:gd name="T25" fmla="*/ 13 h 16"/>
                <a:gd name="T26" fmla="*/ 0 w 46"/>
                <a:gd name="T27" fmla="*/ 11 h 16"/>
                <a:gd name="T28" fmla="*/ 0 w 46"/>
                <a:gd name="T29" fmla="*/ 8 h 16"/>
                <a:gd name="T30" fmla="*/ 0 w 46"/>
                <a:gd name="T31" fmla="*/ 5 h 16"/>
                <a:gd name="T32" fmla="*/ 1 w 46"/>
                <a:gd name="T33" fmla="*/ 3 h 16"/>
                <a:gd name="T34" fmla="*/ 4 w 46"/>
                <a:gd name="T35" fmla="*/ 1 h 16"/>
                <a:gd name="T36" fmla="*/ 7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7" y="0"/>
                  </a:moveTo>
                  <a:lnTo>
                    <a:pt x="38" y="0"/>
                  </a:lnTo>
                  <a:lnTo>
                    <a:pt x="41" y="1"/>
                  </a:lnTo>
                  <a:lnTo>
                    <a:pt x="43" y="3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5" y="11"/>
                  </a:lnTo>
                  <a:lnTo>
                    <a:pt x="43" y="13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198688" y="1063625"/>
              <a:ext cx="73025" cy="25400"/>
            </a:xfrm>
            <a:custGeom>
              <a:avLst/>
              <a:gdLst>
                <a:gd name="T0" fmla="*/ 8 w 46"/>
                <a:gd name="T1" fmla="*/ 0 h 16"/>
                <a:gd name="T2" fmla="*/ 38 w 46"/>
                <a:gd name="T3" fmla="*/ 0 h 16"/>
                <a:gd name="T4" fmla="*/ 41 w 46"/>
                <a:gd name="T5" fmla="*/ 2 h 16"/>
                <a:gd name="T6" fmla="*/ 44 w 46"/>
                <a:gd name="T7" fmla="*/ 3 h 16"/>
                <a:gd name="T8" fmla="*/ 45 w 46"/>
                <a:gd name="T9" fmla="*/ 6 h 16"/>
                <a:gd name="T10" fmla="*/ 46 w 46"/>
                <a:gd name="T11" fmla="*/ 8 h 16"/>
                <a:gd name="T12" fmla="*/ 45 w 46"/>
                <a:gd name="T13" fmla="*/ 11 h 16"/>
                <a:gd name="T14" fmla="*/ 44 w 46"/>
                <a:gd name="T15" fmla="*/ 14 h 16"/>
                <a:gd name="T16" fmla="*/ 41 w 46"/>
                <a:gd name="T17" fmla="*/ 15 h 16"/>
                <a:gd name="T18" fmla="*/ 38 w 46"/>
                <a:gd name="T19" fmla="*/ 16 h 16"/>
                <a:gd name="T20" fmla="*/ 8 w 46"/>
                <a:gd name="T21" fmla="*/ 16 h 16"/>
                <a:gd name="T22" fmla="*/ 4 w 46"/>
                <a:gd name="T23" fmla="*/ 15 h 16"/>
                <a:gd name="T24" fmla="*/ 3 w 46"/>
                <a:gd name="T25" fmla="*/ 14 h 16"/>
                <a:gd name="T26" fmla="*/ 2 w 46"/>
                <a:gd name="T27" fmla="*/ 11 h 16"/>
                <a:gd name="T28" fmla="*/ 0 w 46"/>
                <a:gd name="T29" fmla="*/ 8 h 16"/>
                <a:gd name="T30" fmla="*/ 2 w 46"/>
                <a:gd name="T31" fmla="*/ 6 h 16"/>
                <a:gd name="T32" fmla="*/ 3 w 46"/>
                <a:gd name="T33" fmla="*/ 3 h 16"/>
                <a:gd name="T34" fmla="*/ 4 w 46"/>
                <a:gd name="T35" fmla="*/ 2 h 16"/>
                <a:gd name="T36" fmla="*/ 8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8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5" y="11"/>
                  </a:lnTo>
                  <a:lnTo>
                    <a:pt x="44" y="14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312988" y="1063625"/>
              <a:ext cx="71438" cy="25400"/>
            </a:xfrm>
            <a:custGeom>
              <a:avLst/>
              <a:gdLst>
                <a:gd name="T0" fmla="*/ 7 w 45"/>
                <a:gd name="T1" fmla="*/ 0 h 16"/>
                <a:gd name="T2" fmla="*/ 38 w 45"/>
                <a:gd name="T3" fmla="*/ 0 h 16"/>
                <a:gd name="T4" fmla="*/ 41 w 45"/>
                <a:gd name="T5" fmla="*/ 2 h 16"/>
                <a:gd name="T6" fmla="*/ 44 w 45"/>
                <a:gd name="T7" fmla="*/ 3 h 16"/>
                <a:gd name="T8" fmla="*/ 45 w 45"/>
                <a:gd name="T9" fmla="*/ 6 h 16"/>
                <a:gd name="T10" fmla="*/ 45 w 45"/>
                <a:gd name="T11" fmla="*/ 8 h 16"/>
                <a:gd name="T12" fmla="*/ 45 w 45"/>
                <a:gd name="T13" fmla="*/ 11 h 16"/>
                <a:gd name="T14" fmla="*/ 44 w 45"/>
                <a:gd name="T15" fmla="*/ 14 h 16"/>
                <a:gd name="T16" fmla="*/ 41 w 45"/>
                <a:gd name="T17" fmla="*/ 15 h 16"/>
                <a:gd name="T18" fmla="*/ 38 w 45"/>
                <a:gd name="T19" fmla="*/ 16 h 16"/>
                <a:gd name="T20" fmla="*/ 7 w 45"/>
                <a:gd name="T21" fmla="*/ 16 h 16"/>
                <a:gd name="T22" fmla="*/ 4 w 45"/>
                <a:gd name="T23" fmla="*/ 15 h 16"/>
                <a:gd name="T24" fmla="*/ 2 w 45"/>
                <a:gd name="T25" fmla="*/ 14 h 16"/>
                <a:gd name="T26" fmla="*/ 0 w 45"/>
                <a:gd name="T27" fmla="*/ 11 h 16"/>
                <a:gd name="T28" fmla="*/ 0 w 45"/>
                <a:gd name="T29" fmla="*/ 8 h 16"/>
                <a:gd name="T30" fmla="*/ 0 w 45"/>
                <a:gd name="T31" fmla="*/ 6 h 16"/>
                <a:gd name="T32" fmla="*/ 2 w 45"/>
                <a:gd name="T33" fmla="*/ 3 h 16"/>
                <a:gd name="T34" fmla="*/ 4 w 45"/>
                <a:gd name="T35" fmla="*/ 2 h 16"/>
                <a:gd name="T36" fmla="*/ 7 w 45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6">
                  <a:moveTo>
                    <a:pt x="7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5" y="11"/>
                  </a:lnTo>
                  <a:lnTo>
                    <a:pt x="44" y="14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425701" y="1063625"/>
              <a:ext cx="73025" cy="25400"/>
            </a:xfrm>
            <a:custGeom>
              <a:avLst/>
              <a:gdLst>
                <a:gd name="T0" fmla="*/ 8 w 46"/>
                <a:gd name="T1" fmla="*/ 0 h 16"/>
                <a:gd name="T2" fmla="*/ 38 w 46"/>
                <a:gd name="T3" fmla="*/ 0 h 16"/>
                <a:gd name="T4" fmla="*/ 42 w 46"/>
                <a:gd name="T5" fmla="*/ 2 h 16"/>
                <a:gd name="T6" fmla="*/ 43 w 46"/>
                <a:gd name="T7" fmla="*/ 3 h 16"/>
                <a:gd name="T8" fmla="*/ 46 w 46"/>
                <a:gd name="T9" fmla="*/ 6 h 16"/>
                <a:gd name="T10" fmla="*/ 46 w 46"/>
                <a:gd name="T11" fmla="*/ 8 h 16"/>
                <a:gd name="T12" fmla="*/ 46 w 46"/>
                <a:gd name="T13" fmla="*/ 11 h 16"/>
                <a:gd name="T14" fmla="*/ 43 w 46"/>
                <a:gd name="T15" fmla="*/ 14 h 16"/>
                <a:gd name="T16" fmla="*/ 42 w 46"/>
                <a:gd name="T17" fmla="*/ 15 h 16"/>
                <a:gd name="T18" fmla="*/ 38 w 46"/>
                <a:gd name="T19" fmla="*/ 16 h 16"/>
                <a:gd name="T20" fmla="*/ 8 w 46"/>
                <a:gd name="T21" fmla="*/ 16 h 16"/>
                <a:gd name="T22" fmla="*/ 5 w 46"/>
                <a:gd name="T23" fmla="*/ 15 h 16"/>
                <a:gd name="T24" fmla="*/ 3 w 46"/>
                <a:gd name="T25" fmla="*/ 14 h 16"/>
                <a:gd name="T26" fmla="*/ 1 w 46"/>
                <a:gd name="T27" fmla="*/ 11 h 16"/>
                <a:gd name="T28" fmla="*/ 0 w 46"/>
                <a:gd name="T29" fmla="*/ 8 h 16"/>
                <a:gd name="T30" fmla="*/ 1 w 46"/>
                <a:gd name="T31" fmla="*/ 6 h 16"/>
                <a:gd name="T32" fmla="*/ 3 w 46"/>
                <a:gd name="T33" fmla="*/ 3 h 16"/>
                <a:gd name="T34" fmla="*/ 5 w 46"/>
                <a:gd name="T35" fmla="*/ 2 h 16"/>
                <a:gd name="T36" fmla="*/ 8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8" y="0"/>
                  </a:moveTo>
                  <a:lnTo>
                    <a:pt x="38" y="0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42" y="15"/>
                  </a:lnTo>
                  <a:lnTo>
                    <a:pt x="38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540001" y="1063625"/>
              <a:ext cx="73025" cy="25400"/>
            </a:xfrm>
            <a:custGeom>
              <a:avLst/>
              <a:gdLst>
                <a:gd name="T0" fmla="*/ 7 w 46"/>
                <a:gd name="T1" fmla="*/ 0 h 16"/>
                <a:gd name="T2" fmla="*/ 38 w 46"/>
                <a:gd name="T3" fmla="*/ 0 h 16"/>
                <a:gd name="T4" fmla="*/ 41 w 46"/>
                <a:gd name="T5" fmla="*/ 2 h 16"/>
                <a:gd name="T6" fmla="*/ 43 w 46"/>
                <a:gd name="T7" fmla="*/ 3 h 16"/>
                <a:gd name="T8" fmla="*/ 45 w 46"/>
                <a:gd name="T9" fmla="*/ 6 h 16"/>
                <a:gd name="T10" fmla="*/ 46 w 46"/>
                <a:gd name="T11" fmla="*/ 8 h 16"/>
                <a:gd name="T12" fmla="*/ 45 w 46"/>
                <a:gd name="T13" fmla="*/ 11 h 16"/>
                <a:gd name="T14" fmla="*/ 43 w 46"/>
                <a:gd name="T15" fmla="*/ 14 h 16"/>
                <a:gd name="T16" fmla="*/ 41 w 46"/>
                <a:gd name="T17" fmla="*/ 15 h 16"/>
                <a:gd name="T18" fmla="*/ 38 w 46"/>
                <a:gd name="T19" fmla="*/ 16 h 16"/>
                <a:gd name="T20" fmla="*/ 7 w 46"/>
                <a:gd name="T21" fmla="*/ 16 h 16"/>
                <a:gd name="T22" fmla="*/ 4 w 46"/>
                <a:gd name="T23" fmla="*/ 15 h 16"/>
                <a:gd name="T24" fmla="*/ 1 w 46"/>
                <a:gd name="T25" fmla="*/ 14 h 16"/>
                <a:gd name="T26" fmla="*/ 0 w 46"/>
                <a:gd name="T27" fmla="*/ 11 h 16"/>
                <a:gd name="T28" fmla="*/ 0 w 46"/>
                <a:gd name="T29" fmla="*/ 8 h 16"/>
                <a:gd name="T30" fmla="*/ 0 w 46"/>
                <a:gd name="T31" fmla="*/ 6 h 16"/>
                <a:gd name="T32" fmla="*/ 1 w 46"/>
                <a:gd name="T33" fmla="*/ 3 h 16"/>
                <a:gd name="T34" fmla="*/ 4 w 46"/>
                <a:gd name="T35" fmla="*/ 2 h 16"/>
                <a:gd name="T36" fmla="*/ 7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7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5" y="11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198688" y="1128713"/>
              <a:ext cx="73025" cy="22225"/>
            </a:xfrm>
            <a:custGeom>
              <a:avLst/>
              <a:gdLst>
                <a:gd name="T0" fmla="*/ 8 w 46"/>
                <a:gd name="T1" fmla="*/ 0 h 14"/>
                <a:gd name="T2" fmla="*/ 38 w 46"/>
                <a:gd name="T3" fmla="*/ 0 h 14"/>
                <a:gd name="T4" fmla="*/ 41 w 46"/>
                <a:gd name="T5" fmla="*/ 0 h 14"/>
                <a:gd name="T6" fmla="*/ 44 w 46"/>
                <a:gd name="T7" fmla="*/ 1 h 14"/>
                <a:gd name="T8" fmla="*/ 45 w 46"/>
                <a:gd name="T9" fmla="*/ 4 h 14"/>
                <a:gd name="T10" fmla="*/ 46 w 46"/>
                <a:gd name="T11" fmla="*/ 7 h 14"/>
                <a:gd name="T12" fmla="*/ 45 w 46"/>
                <a:gd name="T13" fmla="*/ 9 h 14"/>
                <a:gd name="T14" fmla="*/ 44 w 46"/>
                <a:gd name="T15" fmla="*/ 12 h 14"/>
                <a:gd name="T16" fmla="*/ 41 w 46"/>
                <a:gd name="T17" fmla="*/ 13 h 14"/>
                <a:gd name="T18" fmla="*/ 38 w 46"/>
                <a:gd name="T19" fmla="*/ 14 h 14"/>
                <a:gd name="T20" fmla="*/ 8 w 46"/>
                <a:gd name="T21" fmla="*/ 14 h 14"/>
                <a:gd name="T22" fmla="*/ 4 w 46"/>
                <a:gd name="T23" fmla="*/ 13 h 14"/>
                <a:gd name="T24" fmla="*/ 3 w 46"/>
                <a:gd name="T25" fmla="*/ 12 h 14"/>
                <a:gd name="T26" fmla="*/ 2 w 46"/>
                <a:gd name="T27" fmla="*/ 9 h 14"/>
                <a:gd name="T28" fmla="*/ 0 w 46"/>
                <a:gd name="T29" fmla="*/ 7 h 14"/>
                <a:gd name="T30" fmla="*/ 2 w 46"/>
                <a:gd name="T31" fmla="*/ 4 h 14"/>
                <a:gd name="T32" fmla="*/ 3 w 46"/>
                <a:gd name="T33" fmla="*/ 1 h 14"/>
                <a:gd name="T34" fmla="*/ 4 w 46"/>
                <a:gd name="T35" fmla="*/ 0 h 14"/>
                <a:gd name="T36" fmla="*/ 8 w 46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8" y="0"/>
                  </a:moveTo>
                  <a:lnTo>
                    <a:pt x="38" y="0"/>
                  </a:lnTo>
                  <a:lnTo>
                    <a:pt x="41" y="0"/>
                  </a:lnTo>
                  <a:lnTo>
                    <a:pt x="44" y="1"/>
                  </a:lnTo>
                  <a:lnTo>
                    <a:pt x="45" y="4"/>
                  </a:lnTo>
                  <a:lnTo>
                    <a:pt x="46" y="7"/>
                  </a:lnTo>
                  <a:lnTo>
                    <a:pt x="45" y="9"/>
                  </a:lnTo>
                  <a:lnTo>
                    <a:pt x="44" y="12"/>
                  </a:lnTo>
                  <a:lnTo>
                    <a:pt x="41" y="13"/>
                  </a:lnTo>
                  <a:lnTo>
                    <a:pt x="38" y="14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2312988" y="1128713"/>
              <a:ext cx="71438" cy="22225"/>
            </a:xfrm>
            <a:custGeom>
              <a:avLst/>
              <a:gdLst>
                <a:gd name="T0" fmla="*/ 7 w 45"/>
                <a:gd name="T1" fmla="*/ 0 h 14"/>
                <a:gd name="T2" fmla="*/ 38 w 45"/>
                <a:gd name="T3" fmla="*/ 0 h 14"/>
                <a:gd name="T4" fmla="*/ 41 w 45"/>
                <a:gd name="T5" fmla="*/ 0 h 14"/>
                <a:gd name="T6" fmla="*/ 44 w 45"/>
                <a:gd name="T7" fmla="*/ 1 h 14"/>
                <a:gd name="T8" fmla="*/ 45 w 45"/>
                <a:gd name="T9" fmla="*/ 4 h 14"/>
                <a:gd name="T10" fmla="*/ 45 w 45"/>
                <a:gd name="T11" fmla="*/ 7 h 14"/>
                <a:gd name="T12" fmla="*/ 45 w 45"/>
                <a:gd name="T13" fmla="*/ 9 h 14"/>
                <a:gd name="T14" fmla="*/ 44 w 45"/>
                <a:gd name="T15" fmla="*/ 12 h 14"/>
                <a:gd name="T16" fmla="*/ 41 w 45"/>
                <a:gd name="T17" fmla="*/ 13 h 14"/>
                <a:gd name="T18" fmla="*/ 38 w 45"/>
                <a:gd name="T19" fmla="*/ 14 h 14"/>
                <a:gd name="T20" fmla="*/ 7 w 45"/>
                <a:gd name="T21" fmla="*/ 14 h 14"/>
                <a:gd name="T22" fmla="*/ 4 w 45"/>
                <a:gd name="T23" fmla="*/ 13 h 14"/>
                <a:gd name="T24" fmla="*/ 2 w 45"/>
                <a:gd name="T25" fmla="*/ 12 h 14"/>
                <a:gd name="T26" fmla="*/ 0 w 45"/>
                <a:gd name="T27" fmla="*/ 9 h 14"/>
                <a:gd name="T28" fmla="*/ 0 w 45"/>
                <a:gd name="T29" fmla="*/ 7 h 14"/>
                <a:gd name="T30" fmla="*/ 0 w 45"/>
                <a:gd name="T31" fmla="*/ 4 h 14"/>
                <a:gd name="T32" fmla="*/ 2 w 45"/>
                <a:gd name="T33" fmla="*/ 1 h 14"/>
                <a:gd name="T34" fmla="*/ 4 w 45"/>
                <a:gd name="T35" fmla="*/ 0 h 14"/>
                <a:gd name="T36" fmla="*/ 7 w 45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4">
                  <a:moveTo>
                    <a:pt x="7" y="0"/>
                  </a:moveTo>
                  <a:lnTo>
                    <a:pt x="38" y="0"/>
                  </a:lnTo>
                  <a:lnTo>
                    <a:pt x="41" y="0"/>
                  </a:lnTo>
                  <a:lnTo>
                    <a:pt x="44" y="1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4" y="12"/>
                  </a:lnTo>
                  <a:lnTo>
                    <a:pt x="41" y="13"/>
                  </a:lnTo>
                  <a:lnTo>
                    <a:pt x="38" y="14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473202" y="1165270"/>
            <a:ext cx="251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30-45 minute Internet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survey among physicians in OAT clinics</a:t>
            </a:r>
            <a:endParaRPr lang="en-US" sz="16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85232" y="1165270"/>
            <a:ext cx="271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Fielded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April – May 2017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127880" y="732309"/>
            <a:ext cx="4195281" cy="4727414"/>
            <a:chOff x="819988" y="1263464"/>
            <a:chExt cx="3950455" cy="445153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25" y="1346200"/>
              <a:ext cx="3648075" cy="4368800"/>
            </a:xfrm>
            <a:prstGeom prst="rect">
              <a:avLst/>
            </a:prstGeom>
          </p:spPr>
        </p:pic>
        <p:sp>
          <p:nvSpPr>
            <p:cNvPr id="58" name="Freeform 6"/>
            <p:cNvSpPr>
              <a:spLocks noEditPoints="1"/>
            </p:cNvSpPr>
            <p:nvPr/>
          </p:nvSpPr>
          <p:spPr bwMode="auto">
            <a:xfrm>
              <a:off x="819988" y="1263464"/>
              <a:ext cx="3950455" cy="4451536"/>
            </a:xfrm>
            <a:custGeom>
              <a:avLst/>
              <a:gdLst>
                <a:gd name="T0" fmla="*/ 1374 w 2982"/>
                <a:gd name="T1" fmla="*/ 1812 h 3408"/>
                <a:gd name="T2" fmla="*/ 1374 w 2982"/>
                <a:gd name="T3" fmla="*/ 2953 h 3408"/>
                <a:gd name="T4" fmla="*/ 2540 w 2982"/>
                <a:gd name="T5" fmla="*/ 2953 h 3408"/>
                <a:gd name="T6" fmla="*/ 2540 w 2982"/>
                <a:gd name="T7" fmla="*/ 1812 h 3408"/>
                <a:gd name="T8" fmla="*/ 1374 w 2982"/>
                <a:gd name="T9" fmla="*/ 1812 h 3408"/>
                <a:gd name="T10" fmla="*/ 98 w 2982"/>
                <a:gd name="T11" fmla="*/ 1812 h 3408"/>
                <a:gd name="T12" fmla="*/ 98 w 2982"/>
                <a:gd name="T13" fmla="*/ 3289 h 3408"/>
                <a:gd name="T14" fmla="*/ 1276 w 2982"/>
                <a:gd name="T15" fmla="*/ 3289 h 3408"/>
                <a:gd name="T16" fmla="*/ 1276 w 2982"/>
                <a:gd name="T17" fmla="*/ 1812 h 3408"/>
                <a:gd name="T18" fmla="*/ 98 w 2982"/>
                <a:gd name="T19" fmla="*/ 1812 h 3408"/>
                <a:gd name="T20" fmla="*/ 306 w 2982"/>
                <a:gd name="T21" fmla="*/ 412 h 3408"/>
                <a:gd name="T22" fmla="*/ 306 w 2982"/>
                <a:gd name="T23" fmla="*/ 1721 h 3408"/>
                <a:gd name="T24" fmla="*/ 1276 w 2982"/>
                <a:gd name="T25" fmla="*/ 1721 h 3408"/>
                <a:gd name="T26" fmla="*/ 1276 w 2982"/>
                <a:gd name="T27" fmla="*/ 412 h 3408"/>
                <a:gd name="T28" fmla="*/ 306 w 2982"/>
                <a:gd name="T29" fmla="*/ 412 h 3408"/>
                <a:gd name="T30" fmla="*/ 1374 w 2982"/>
                <a:gd name="T31" fmla="*/ 112 h 3408"/>
                <a:gd name="T32" fmla="*/ 1374 w 2982"/>
                <a:gd name="T33" fmla="*/ 1721 h 3408"/>
                <a:gd name="T34" fmla="*/ 2881 w 2982"/>
                <a:gd name="T35" fmla="*/ 1721 h 3408"/>
                <a:gd name="T36" fmla="*/ 2881 w 2982"/>
                <a:gd name="T37" fmla="*/ 112 h 3408"/>
                <a:gd name="T38" fmla="*/ 1374 w 2982"/>
                <a:gd name="T39" fmla="*/ 112 h 3408"/>
                <a:gd name="T40" fmla="*/ 0 w 2982"/>
                <a:gd name="T41" fmla="*/ 0 h 3408"/>
                <a:gd name="T42" fmla="*/ 2982 w 2982"/>
                <a:gd name="T43" fmla="*/ 0 h 3408"/>
                <a:gd name="T44" fmla="*/ 2982 w 2982"/>
                <a:gd name="T45" fmla="*/ 3408 h 3408"/>
                <a:gd name="T46" fmla="*/ 0 w 2982"/>
                <a:gd name="T47" fmla="*/ 3408 h 3408"/>
                <a:gd name="T48" fmla="*/ 0 w 2982"/>
                <a:gd name="T49" fmla="*/ 0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82" h="3408">
                  <a:moveTo>
                    <a:pt x="1374" y="1812"/>
                  </a:moveTo>
                  <a:lnTo>
                    <a:pt x="1374" y="2953"/>
                  </a:lnTo>
                  <a:lnTo>
                    <a:pt x="2540" y="2953"/>
                  </a:lnTo>
                  <a:lnTo>
                    <a:pt x="2540" y="1812"/>
                  </a:lnTo>
                  <a:lnTo>
                    <a:pt x="1374" y="1812"/>
                  </a:lnTo>
                  <a:close/>
                  <a:moveTo>
                    <a:pt x="98" y="1812"/>
                  </a:moveTo>
                  <a:lnTo>
                    <a:pt x="98" y="3289"/>
                  </a:lnTo>
                  <a:lnTo>
                    <a:pt x="1276" y="3289"/>
                  </a:lnTo>
                  <a:lnTo>
                    <a:pt x="1276" y="1812"/>
                  </a:lnTo>
                  <a:lnTo>
                    <a:pt x="98" y="1812"/>
                  </a:lnTo>
                  <a:close/>
                  <a:moveTo>
                    <a:pt x="306" y="412"/>
                  </a:moveTo>
                  <a:lnTo>
                    <a:pt x="306" y="1721"/>
                  </a:lnTo>
                  <a:lnTo>
                    <a:pt x="1276" y="1721"/>
                  </a:lnTo>
                  <a:lnTo>
                    <a:pt x="1276" y="412"/>
                  </a:lnTo>
                  <a:lnTo>
                    <a:pt x="306" y="412"/>
                  </a:lnTo>
                  <a:close/>
                  <a:moveTo>
                    <a:pt x="1374" y="112"/>
                  </a:moveTo>
                  <a:lnTo>
                    <a:pt x="1374" y="1721"/>
                  </a:lnTo>
                  <a:lnTo>
                    <a:pt x="2881" y="1721"/>
                  </a:lnTo>
                  <a:lnTo>
                    <a:pt x="2881" y="112"/>
                  </a:lnTo>
                  <a:lnTo>
                    <a:pt x="1374" y="112"/>
                  </a:lnTo>
                  <a:close/>
                  <a:moveTo>
                    <a:pt x="0" y="0"/>
                  </a:moveTo>
                  <a:lnTo>
                    <a:pt x="2982" y="0"/>
                  </a:lnTo>
                  <a:lnTo>
                    <a:pt x="2982" y="3408"/>
                  </a:lnTo>
                  <a:lnTo>
                    <a:pt x="0" y="3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113080" y="4868052"/>
            <a:ext cx="24131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 &amp; Methodology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1495593" y="3102457"/>
          <a:ext cx="5429251" cy="10775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64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4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80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n=82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n=16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0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Europe (9 countries*)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n=92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Australia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n=13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6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n=203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4250311" y="3556710"/>
          <a:ext cx="1764726" cy="18887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64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73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n=13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5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Germany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n=15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3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Italy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n=13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5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Spain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n=15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2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n=15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2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Belgium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2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Netherlands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97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82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Sweden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2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n=92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63" name="Straight Connector 62"/>
          <p:cNvCxnSpPr/>
          <p:nvPr/>
        </p:nvCxnSpPr>
        <p:spPr>
          <a:xfrm>
            <a:off x="3786188" y="3641242"/>
            <a:ext cx="424030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96000" y="6393509"/>
            <a:ext cx="4670778" cy="197792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n-GB" sz="1000" dirty="0">
                <a:cs typeface="Arial" panose="020B0604020202020204" pitchFamily="34" charset="0"/>
              </a:rPr>
              <a:t>This project was carried out in compliance with ISO 20252 international standard</a:t>
            </a:r>
            <a:br>
              <a:rPr lang="en-GB" sz="1000" dirty="0">
                <a:cs typeface="Arial" panose="020B0604020202020204" pitchFamily="34" charset="0"/>
              </a:rPr>
            </a:br>
            <a:r>
              <a:rPr lang="en-GB" sz="1000" dirty="0">
                <a:cs typeface="Arial" panose="020B0604020202020204" pitchFamily="34" charset="0"/>
              </a:rPr>
              <a:t>Terms</a:t>
            </a:r>
            <a:r>
              <a:rPr lang="en-US" sz="1000" dirty="0">
                <a:cs typeface="Arial" panose="020B0604020202020204" pitchFamily="34" charset="0"/>
              </a:rPr>
              <a:t> and conditions: </a:t>
            </a:r>
            <a:r>
              <a:rPr lang="en-US" sz="1000" dirty="0">
                <a:cs typeface="Arial" panose="020B0604020202020204" pitchFamily="34" charset="0"/>
                <a:hlinkClick r:id="rId4"/>
              </a:rPr>
              <a:t>http://www.kantarhealth.com/help/report-terms-conditions</a:t>
            </a:r>
            <a:r>
              <a:rPr lang="en-US" sz="1000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97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Criteria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127880" y="732309"/>
            <a:ext cx="4195281" cy="4727414"/>
            <a:chOff x="819988" y="1263464"/>
            <a:chExt cx="3950455" cy="44515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25" y="1346200"/>
              <a:ext cx="3648075" cy="4368800"/>
            </a:xfrm>
            <a:prstGeom prst="rect">
              <a:avLst/>
            </a:prstGeom>
          </p:spPr>
        </p:pic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19988" y="1263464"/>
              <a:ext cx="3950455" cy="4451536"/>
            </a:xfrm>
            <a:custGeom>
              <a:avLst/>
              <a:gdLst>
                <a:gd name="T0" fmla="*/ 1374 w 2982"/>
                <a:gd name="T1" fmla="*/ 1812 h 3408"/>
                <a:gd name="T2" fmla="*/ 1374 w 2982"/>
                <a:gd name="T3" fmla="*/ 2953 h 3408"/>
                <a:gd name="T4" fmla="*/ 2540 w 2982"/>
                <a:gd name="T5" fmla="*/ 2953 h 3408"/>
                <a:gd name="T6" fmla="*/ 2540 w 2982"/>
                <a:gd name="T7" fmla="*/ 1812 h 3408"/>
                <a:gd name="T8" fmla="*/ 1374 w 2982"/>
                <a:gd name="T9" fmla="*/ 1812 h 3408"/>
                <a:gd name="T10" fmla="*/ 98 w 2982"/>
                <a:gd name="T11" fmla="*/ 1812 h 3408"/>
                <a:gd name="T12" fmla="*/ 98 w 2982"/>
                <a:gd name="T13" fmla="*/ 3289 h 3408"/>
                <a:gd name="T14" fmla="*/ 1276 w 2982"/>
                <a:gd name="T15" fmla="*/ 3289 h 3408"/>
                <a:gd name="T16" fmla="*/ 1276 w 2982"/>
                <a:gd name="T17" fmla="*/ 1812 h 3408"/>
                <a:gd name="T18" fmla="*/ 98 w 2982"/>
                <a:gd name="T19" fmla="*/ 1812 h 3408"/>
                <a:gd name="T20" fmla="*/ 306 w 2982"/>
                <a:gd name="T21" fmla="*/ 412 h 3408"/>
                <a:gd name="T22" fmla="*/ 306 w 2982"/>
                <a:gd name="T23" fmla="*/ 1721 h 3408"/>
                <a:gd name="T24" fmla="*/ 1276 w 2982"/>
                <a:gd name="T25" fmla="*/ 1721 h 3408"/>
                <a:gd name="T26" fmla="*/ 1276 w 2982"/>
                <a:gd name="T27" fmla="*/ 412 h 3408"/>
                <a:gd name="T28" fmla="*/ 306 w 2982"/>
                <a:gd name="T29" fmla="*/ 412 h 3408"/>
                <a:gd name="T30" fmla="*/ 1374 w 2982"/>
                <a:gd name="T31" fmla="*/ 112 h 3408"/>
                <a:gd name="T32" fmla="*/ 1374 w 2982"/>
                <a:gd name="T33" fmla="*/ 1721 h 3408"/>
                <a:gd name="T34" fmla="*/ 2881 w 2982"/>
                <a:gd name="T35" fmla="*/ 1721 h 3408"/>
                <a:gd name="T36" fmla="*/ 2881 w 2982"/>
                <a:gd name="T37" fmla="*/ 112 h 3408"/>
                <a:gd name="T38" fmla="*/ 1374 w 2982"/>
                <a:gd name="T39" fmla="*/ 112 h 3408"/>
                <a:gd name="T40" fmla="*/ 0 w 2982"/>
                <a:gd name="T41" fmla="*/ 0 h 3408"/>
                <a:gd name="T42" fmla="*/ 2982 w 2982"/>
                <a:gd name="T43" fmla="*/ 0 h 3408"/>
                <a:gd name="T44" fmla="*/ 2982 w 2982"/>
                <a:gd name="T45" fmla="*/ 3408 h 3408"/>
                <a:gd name="T46" fmla="*/ 0 w 2982"/>
                <a:gd name="T47" fmla="*/ 3408 h 3408"/>
                <a:gd name="T48" fmla="*/ 0 w 2982"/>
                <a:gd name="T49" fmla="*/ 0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82" h="3408">
                  <a:moveTo>
                    <a:pt x="1374" y="1812"/>
                  </a:moveTo>
                  <a:lnTo>
                    <a:pt x="1374" y="2953"/>
                  </a:lnTo>
                  <a:lnTo>
                    <a:pt x="2540" y="2953"/>
                  </a:lnTo>
                  <a:lnTo>
                    <a:pt x="2540" y="1812"/>
                  </a:lnTo>
                  <a:lnTo>
                    <a:pt x="1374" y="1812"/>
                  </a:lnTo>
                  <a:close/>
                  <a:moveTo>
                    <a:pt x="98" y="1812"/>
                  </a:moveTo>
                  <a:lnTo>
                    <a:pt x="98" y="3289"/>
                  </a:lnTo>
                  <a:lnTo>
                    <a:pt x="1276" y="3289"/>
                  </a:lnTo>
                  <a:lnTo>
                    <a:pt x="1276" y="1812"/>
                  </a:lnTo>
                  <a:lnTo>
                    <a:pt x="98" y="1812"/>
                  </a:lnTo>
                  <a:close/>
                  <a:moveTo>
                    <a:pt x="306" y="412"/>
                  </a:moveTo>
                  <a:lnTo>
                    <a:pt x="306" y="1721"/>
                  </a:lnTo>
                  <a:lnTo>
                    <a:pt x="1276" y="1721"/>
                  </a:lnTo>
                  <a:lnTo>
                    <a:pt x="1276" y="412"/>
                  </a:lnTo>
                  <a:lnTo>
                    <a:pt x="306" y="412"/>
                  </a:lnTo>
                  <a:close/>
                  <a:moveTo>
                    <a:pt x="1374" y="112"/>
                  </a:moveTo>
                  <a:lnTo>
                    <a:pt x="1374" y="1721"/>
                  </a:lnTo>
                  <a:lnTo>
                    <a:pt x="2881" y="1721"/>
                  </a:lnTo>
                  <a:lnTo>
                    <a:pt x="2881" y="112"/>
                  </a:lnTo>
                  <a:lnTo>
                    <a:pt x="1374" y="112"/>
                  </a:lnTo>
                  <a:close/>
                  <a:moveTo>
                    <a:pt x="0" y="0"/>
                  </a:moveTo>
                  <a:lnTo>
                    <a:pt x="2982" y="0"/>
                  </a:lnTo>
                  <a:lnTo>
                    <a:pt x="2982" y="3408"/>
                  </a:lnTo>
                  <a:lnTo>
                    <a:pt x="0" y="3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113080" y="4868052"/>
            <a:ext cx="24131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 &amp; Methodology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11083" y="1657247"/>
            <a:ext cx="277129" cy="277731"/>
            <a:chOff x="6124389" y="3748788"/>
            <a:chExt cx="414246" cy="415144"/>
          </a:xfrm>
        </p:grpSpPr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6124389" y="3748788"/>
              <a:ext cx="414246" cy="415144"/>
            </a:xfrm>
            <a:custGeom>
              <a:avLst/>
              <a:gdLst>
                <a:gd name="T0" fmla="*/ 745 w 1384"/>
                <a:gd name="T1" fmla="*/ 0 h 1387"/>
                <a:gd name="T2" fmla="*/ 858 w 1384"/>
                <a:gd name="T3" fmla="*/ 21 h 1387"/>
                <a:gd name="T4" fmla="*/ 982 w 1384"/>
                <a:gd name="T5" fmla="*/ 64 h 1387"/>
                <a:gd name="T6" fmla="*/ 1097 w 1384"/>
                <a:gd name="T7" fmla="*/ 131 h 1387"/>
                <a:gd name="T8" fmla="*/ 1195 w 1384"/>
                <a:gd name="T9" fmla="*/ 218 h 1387"/>
                <a:gd name="T10" fmla="*/ 1276 w 1384"/>
                <a:gd name="T11" fmla="*/ 322 h 1387"/>
                <a:gd name="T12" fmla="*/ 1337 w 1384"/>
                <a:gd name="T13" fmla="*/ 440 h 1387"/>
                <a:gd name="T14" fmla="*/ 1373 w 1384"/>
                <a:gd name="T15" fmla="*/ 569 h 1387"/>
                <a:gd name="T16" fmla="*/ 1384 w 1384"/>
                <a:gd name="T17" fmla="*/ 709 h 1387"/>
                <a:gd name="T18" fmla="*/ 1368 w 1384"/>
                <a:gd name="T19" fmla="*/ 844 h 1387"/>
                <a:gd name="T20" fmla="*/ 1328 w 1384"/>
                <a:gd name="T21" fmla="*/ 971 h 1387"/>
                <a:gd name="T22" fmla="*/ 1263 w 1384"/>
                <a:gd name="T23" fmla="*/ 1085 h 1387"/>
                <a:gd name="T24" fmla="*/ 1180 w 1384"/>
                <a:gd name="T25" fmla="*/ 1185 h 1387"/>
                <a:gd name="T26" fmla="*/ 1076 w 1384"/>
                <a:gd name="T27" fmla="*/ 1269 h 1387"/>
                <a:gd name="T28" fmla="*/ 957 w 1384"/>
                <a:gd name="T29" fmla="*/ 1333 h 1387"/>
                <a:gd name="T30" fmla="*/ 822 w 1384"/>
                <a:gd name="T31" fmla="*/ 1374 h 1387"/>
                <a:gd name="T32" fmla="*/ 682 w 1384"/>
                <a:gd name="T33" fmla="*/ 1387 h 1387"/>
                <a:gd name="T34" fmla="*/ 545 w 1384"/>
                <a:gd name="T35" fmla="*/ 1371 h 1387"/>
                <a:gd name="T36" fmla="*/ 415 w 1384"/>
                <a:gd name="T37" fmla="*/ 1328 h 1387"/>
                <a:gd name="T38" fmla="*/ 297 w 1384"/>
                <a:gd name="T39" fmla="*/ 1263 h 1387"/>
                <a:gd name="T40" fmla="*/ 194 w 1384"/>
                <a:gd name="T41" fmla="*/ 1175 h 1387"/>
                <a:gd name="T42" fmla="*/ 109 w 1384"/>
                <a:gd name="T43" fmla="*/ 1069 h 1387"/>
                <a:gd name="T44" fmla="*/ 46 w 1384"/>
                <a:gd name="T45" fmla="*/ 946 h 1387"/>
                <a:gd name="T46" fmla="*/ 9 w 1384"/>
                <a:gd name="T47" fmla="*/ 810 h 1387"/>
                <a:gd name="T48" fmla="*/ 0 w 1384"/>
                <a:gd name="T49" fmla="*/ 672 h 1387"/>
                <a:gd name="T50" fmla="*/ 17 w 1384"/>
                <a:gd name="T51" fmla="*/ 540 h 1387"/>
                <a:gd name="T52" fmla="*/ 58 w 1384"/>
                <a:gd name="T53" fmla="*/ 415 h 1387"/>
                <a:gd name="T54" fmla="*/ 120 w 1384"/>
                <a:gd name="T55" fmla="*/ 301 h 1387"/>
                <a:gd name="T56" fmla="*/ 203 w 1384"/>
                <a:gd name="T57" fmla="*/ 202 h 1387"/>
                <a:gd name="T58" fmla="*/ 304 w 1384"/>
                <a:gd name="T59" fmla="*/ 119 h 1387"/>
                <a:gd name="T60" fmla="*/ 422 w 1384"/>
                <a:gd name="T61" fmla="*/ 55 h 1387"/>
                <a:gd name="T62" fmla="*/ 552 w 1384"/>
                <a:gd name="T63" fmla="*/ 15 h 1387"/>
                <a:gd name="T64" fmla="*/ 641 w 1384"/>
                <a:gd name="T6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1387">
                  <a:moveTo>
                    <a:pt x="641" y="0"/>
                  </a:moveTo>
                  <a:lnTo>
                    <a:pt x="745" y="0"/>
                  </a:lnTo>
                  <a:lnTo>
                    <a:pt x="801" y="9"/>
                  </a:lnTo>
                  <a:lnTo>
                    <a:pt x="858" y="21"/>
                  </a:lnTo>
                  <a:lnTo>
                    <a:pt x="920" y="40"/>
                  </a:lnTo>
                  <a:lnTo>
                    <a:pt x="982" y="64"/>
                  </a:lnTo>
                  <a:lnTo>
                    <a:pt x="1041" y="95"/>
                  </a:lnTo>
                  <a:lnTo>
                    <a:pt x="1097" y="131"/>
                  </a:lnTo>
                  <a:lnTo>
                    <a:pt x="1148" y="172"/>
                  </a:lnTo>
                  <a:lnTo>
                    <a:pt x="1195" y="218"/>
                  </a:lnTo>
                  <a:lnTo>
                    <a:pt x="1238" y="269"/>
                  </a:lnTo>
                  <a:lnTo>
                    <a:pt x="1276" y="322"/>
                  </a:lnTo>
                  <a:lnTo>
                    <a:pt x="1310" y="380"/>
                  </a:lnTo>
                  <a:lnTo>
                    <a:pt x="1337" y="440"/>
                  </a:lnTo>
                  <a:lnTo>
                    <a:pt x="1359" y="503"/>
                  </a:lnTo>
                  <a:lnTo>
                    <a:pt x="1373" y="569"/>
                  </a:lnTo>
                  <a:lnTo>
                    <a:pt x="1382" y="639"/>
                  </a:lnTo>
                  <a:lnTo>
                    <a:pt x="1384" y="709"/>
                  </a:lnTo>
                  <a:lnTo>
                    <a:pt x="1379" y="777"/>
                  </a:lnTo>
                  <a:lnTo>
                    <a:pt x="1368" y="844"/>
                  </a:lnTo>
                  <a:lnTo>
                    <a:pt x="1350" y="908"/>
                  </a:lnTo>
                  <a:lnTo>
                    <a:pt x="1328" y="971"/>
                  </a:lnTo>
                  <a:lnTo>
                    <a:pt x="1297" y="1030"/>
                  </a:lnTo>
                  <a:lnTo>
                    <a:pt x="1263" y="1085"/>
                  </a:lnTo>
                  <a:lnTo>
                    <a:pt x="1224" y="1137"/>
                  </a:lnTo>
                  <a:lnTo>
                    <a:pt x="1180" y="1185"/>
                  </a:lnTo>
                  <a:lnTo>
                    <a:pt x="1130" y="1230"/>
                  </a:lnTo>
                  <a:lnTo>
                    <a:pt x="1076" y="1269"/>
                  </a:lnTo>
                  <a:lnTo>
                    <a:pt x="1019" y="1305"/>
                  </a:lnTo>
                  <a:lnTo>
                    <a:pt x="957" y="1333"/>
                  </a:lnTo>
                  <a:lnTo>
                    <a:pt x="892" y="1357"/>
                  </a:lnTo>
                  <a:lnTo>
                    <a:pt x="822" y="1374"/>
                  </a:lnTo>
                  <a:lnTo>
                    <a:pt x="751" y="1384"/>
                  </a:lnTo>
                  <a:lnTo>
                    <a:pt x="682" y="1387"/>
                  </a:lnTo>
                  <a:lnTo>
                    <a:pt x="613" y="1382"/>
                  </a:lnTo>
                  <a:lnTo>
                    <a:pt x="545" y="1371"/>
                  </a:lnTo>
                  <a:lnTo>
                    <a:pt x="479" y="1353"/>
                  </a:lnTo>
                  <a:lnTo>
                    <a:pt x="415" y="1328"/>
                  </a:lnTo>
                  <a:lnTo>
                    <a:pt x="355" y="1298"/>
                  </a:lnTo>
                  <a:lnTo>
                    <a:pt x="297" y="1263"/>
                  </a:lnTo>
                  <a:lnTo>
                    <a:pt x="244" y="1221"/>
                  </a:lnTo>
                  <a:lnTo>
                    <a:pt x="194" y="1175"/>
                  </a:lnTo>
                  <a:lnTo>
                    <a:pt x="149" y="1124"/>
                  </a:lnTo>
                  <a:lnTo>
                    <a:pt x="109" y="1069"/>
                  </a:lnTo>
                  <a:lnTo>
                    <a:pt x="75" y="1009"/>
                  </a:lnTo>
                  <a:lnTo>
                    <a:pt x="46" y="946"/>
                  </a:lnTo>
                  <a:lnTo>
                    <a:pt x="24" y="879"/>
                  </a:lnTo>
                  <a:lnTo>
                    <a:pt x="9" y="810"/>
                  </a:lnTo>
                  <a:lnTo>
                    <a:pt x="1" y="740"/>
                  </a:lnTo>
                  <a:lnTo>
                    <a:pt x="0" y="672"/>
                  </a:lnTo>
                  <a:lnTo>
                    <a:pt x="5" y="604"/>
                  </a:lnTo>
                  <a:lnTo>
                    <a:pt x="17" y="540"/>
                  </a:lnTo>
                  <a:lnTo>
                    <a:pt x="34" y="476"/>
                  </a:lnTo>
                  <a:lnTo>
                    <a:pt x="58" y="415"/>
                  </a:lnTo>
                  <a:lnTo>
                    <a:pt x="86" y="356"/>
                  </a:lnTo>
                  <a:lnTo>
                    <a:pt x="120" y="301"/>
                  </a:lnTo>
                  <a:lnTo>
                    <a:pt x="160" y="250"/>
                  </a:lnTo>
                  <a:lnTo>
                    <a:pt x="203" y="202"/>
                  </a:lnTo>
                  <a:lnTo>
                    <a:pt x="251" y="159"/>
                  </a:lnTo>
                  <a:lnTo>
                    <a:pt x="304" y="119"/>
                  </a:lnTo>
                  <a:lnTo>
                    <a:pt x="361" y="85"/>
                  </a:lnTo>
                  <a:lnTo>
                    <a:pt x="422" y="55"/>
                  </a:lnTo>
                  <a:lnTo>
                    <a:pt x="486" y="32"/>
                  </a:lnTo>
                  <a:lnTo>
                    <a:pt x="552" y="15"/>
                  </a:lnTo>
                  <a:lnTo>
                    <a:pt x="597" y="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6148481" y="3773499"/>
              <a:ext cx="366062" cy="365723"/>
            </a:xfrm>
            <a:custGeom>
              <a:avLst/>
              <a:gdLst>
                <a:gd name="T0" fmla="*/ 540 w 1078"/>
                <a:gd name="T1" fmla="*/ 0 h 1077"/>
                <a:gd name="T2" fmla="*/ 602 w 1078"/>
                <a:gd name="T3" fmla="*/ 4 h 1077"/>
                <a:gd name="T4" fmla="*/ 664 w 1078"/>
                <a:gd name="T5" fmla="*/ 14 h 1077"/>
                <a:gd name="T6" fmla="*/ 722 w 1078"/>
                <a:gd name="T7" fmla="*/ 31 h 1077"/>
                <a:gd name="T8" fmla="*/ 777 w 1078"/>
                <a:gd name="T9" fmla="*/ 55 h 1077"/>
                <a:gd name="T10" fmla="*/ 829 w 1078"/>
                <a:gd name="T11" fmla="*/ 85 h 1077"/>
                <a:gd name="T12" fmla="*/ 877 w 1078"/>
                <a:gd name="T13" fmla="*/ 119 h 1077"/>
                <a:gd name="T14" fmla="*/ 921 w 1078"/>
                <a:gd name="T15" fmla="*/ 158 h 1077"/>
                <a:gd name="T16" fmla="*/ 960 w 1078"/>
                <a:gd name="T17" fmla="*/ 203 h 1077"/>
                <a:gd name="T18" fmla="*/ 995 w 1078"/>
                <a:gd name="T19" fmla="*/ 251 h 1077"/>
                <a:gd name="T20" fmla="*/ 1024 w 1078"/>
                <a:gd name="T21" fmla="*/ 304 h 1077"/>
                <a:gd name="T22" fmla="*/ 1048 w 1078"/>
                <a:gd name="T23" fmla="*/ 359 h 1077"/>
                <a:gd name="T24" fmla="*/ 1065 w 1078"/>
                <a:gd name="T25" fmla="*/ 416 h 1077"/>
                <a:gd name="T26" fmla="*/ 1075 w 1078"/>
                <a:gd name="T27" fmla="*/ 476 h 1077"/>
                <a:gd name="T28" fmla="*/ 1078 w 1078"/>
                <a:gd name="T29" fmla="*/ 539 h 1077"/>
                <a:gd name="T30" fmla="*/ 1074 w 1078"/>
                <a:gd name="T31" fmla="*/ 602 h 1077"/>
                <a:gd name="T32" fmla="*/ 1063 w 1078"/>
                <a:gd name="T33" fmla="*/ 664 h 1077"/>
                <a:gd name="T34" fmla="*/ 1045 w 1078"/>
                <a:gd name="T35" fmla="*/ 723 h 1077"/>
                <a:gd name="T36" fmla="*/ 1021 w 1078"/>
                <a:gd name="T37" fmla="*/ 778 h 1077"/>
                <a:gd name="T38" fmla="*/ 993 w 1078"/>
                <a:gd name="T39" fmla="*/ 829 h 1077"/>
                <a:gd name="T40" fmla="*/ 957 w 1078"/>
                <a:gd name="T41" fmla="*/ 877 h 1077"/>
                <a:gd name="T42" fmla="*/ 918 w 1078"/>
                <a:gd name="T43" fmla="*/ 922 h 1077"/>
                <a:gd name="T44" fmla="*/ 873 w 1078"/>
                <a:gd name="T45" fmla="*/ 961 h 1077"/>
                <a:gd name="T46" fmla="*/ 825 w 1078"/>
                <a:gd name="T47" fmla="*/ 995 h 1077"/>
                <a:gd name="T48" fmla="*/ 773 w 1078"/>
                <a:gd name="T49" fmla="*/ 1024 h 1077"/>
                <a:gd name="T50" fmla="*/ 718 w 1078"/>
                <a:gd name="T51" fmla="*/ 1047 h 1077"/>
                <a:gd name="T52" fmla="*/ 659 w 1078"/>
                <a:gd name="T53" fmla="*/ 1064 h 1077"/>
                <a:gd name="T54" fmla="*/ 598 w 1078"/>
                <a:gd name="T55" fmla="*/ 1075 h 1077"/>
                <a:gd name="T56" fmla="*/ 536 w 1078"/>
                <a:gd name="T57" fmla="*/ 1077 h 1077"/>
                <a:gd name="T58" fmla="*/ 473 w 1078"/>
                <a:gd name="T59" fmla="*/ 1074 h 1077"/>
                <a:gd name="T60" fmla="*/ 413 w 1078"/>
                <a:gd name="T61" fmla="*/ 1063 h 1077"/>
                <a:gd name="T62" fmla="*/ 355 w 1078"/>
                <a:gd name="T63" fmla="*/ 1045 h 1077"/>
                <a:gd name="T64" fmla="*/ 300 w 1078"/>
                <a:gd name="T65" fmla="*/ 1021 h 1077"/>
                <a:gd name="T66" fmla="*/ 248 w 1078"/>
                <a:gd name="T67" fmla="*/ 991 h 1077"/>
                <a:gd name="T68" fmla="*/ 200 w 1078"/>
                <a:gd name="T69" fmla="*/ 957 h 1077"/>
                <a:gd name="T70" fmla="*/ 156 w 1078"/>
                <a:gd name="T71" fmla="*/ 918 h 1077"/>
                <a:gd name="T72" fmla="*/ 117 w 1078"/>
                <a:gd name="T73" fmla="*/ 873 h 1077"/>
                <a:gd name="T74" fmla="*/ 83 w 1078"/>
                <a:gd name="T75" fmla="*/ 825 h 1077"/>
                <a:gd name="T76" fmla="*/ 54 w 1078"/>
                <a:gd name="T77" fmla="*/ 772 h 1077"/>
                <a:gd name="T78" fmla="*/ 30 w 1078"/>
                <a:gd name="T79" fmla="*/ 717 h 1077"/>
                <a:gd name="T80" fmla="*/ 13 w 1078"/>
                <a:gd name="T81" fmla="*/ 660 h 1077"/>
                <a:gd name="T82" fmla="*/ 3 w 1078"/>
                <a:gd name="T83" fmla="*/ 598 h 1077"/>
                <a:gd name="T84" fmla="*/ 0 w 1078"/>
                <a:gd name="T85" fmla="*/ 537 h 1077"/>
                <a:gd name="T86" fmla="*/ 4 w 1078"/>
                <a:gd name="T87" fmla="*/ 474 h 1077"/>
                <a:gd name="T88" fmla="*/ 15 w 1078"/>
                <a:gd name="T89" fmla="*/ 414 h 1077"/>
                <a:gd name="T90" fmla="*/ 32 w 1078"/>
                <a:gd name="T91" fmla="*/ 355 h 1077"/>
                <a:gd name="T92" fmla="*/ 55 w 1078"/>
                <a:gd name="T93" fmla="*/ 300 h 1077"/>
                <a:gd name="T94" fmla="*/ 85 w 1078"/>
                <a:gd name="T95" fmla="*/ 249 h 1077"/>
                <a:gd name="T96" fmla="*/ 119 w 1078"/>
                <a:gd name="T97" fmla="*/ 200 h 1077"/>
                <a:gd name="T98" fmla="*/ 160 w 1078"/>
                <a:gd name="T99" fmla="*/ 156 h 1077"/>
                <a:gd name="T100" fmla="*/ 203 w 1078"/>
                <a:gd name="T101" fmla="*/ 116 h 1077"/>
                <a:gd name="T102" fmla="*/ 252 w 1078"/>
                <a:gd name="T103" fmla="*/ 82 h 1077"/>
                <a:gd name="T104" fmla="*/ 304 w 1078"/>
                <a:gd name="T105" fmla="*/ 53 h 1077"/>
                <a:gd name="T106" fmla="*/ 359 w 1078"/>
                <a:gd name="T107" fmla="*/ 30 h 1077"/>
                <a:gd name="T108" fmla="*/ 416 w 1078"/>
                <a:gd name="T109" fmla="*/ 13 h 1077"/>
                <a:gd name="T110" fmla="*/ 477 w 1078"/>
                <a:gd name="T111" fmla="*/ 2 h 1077"/>
                <a:gd name="T112" fmla="*/ 540 w 1078"/>
                <a:gd name="T113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8" h="1077">
                  <a:moveTo>
                    <a:pt x="540" y="0"/>
                  </a:moveTo>
                  <a:lnTo>
                    <a:pt x="602" y="4"/>
                  </a:lnTo>
                  <a:lnTo>
                    <a:pt x="664" y="14"/>
                  </a:lnTo>
                  <a:lnTo>
                    <a:pt x="722" y="31"/>
                  </a:lnTo>
                  <a:lnTo>
                    <a:pt x="777" y="55"/>
                  </a:lnTo>
                  <a:lnTo>
                    <a:pt x="829" y="85"/>
                  </a:lnTo>
                  <a:lnTo>
                    <a:pt x="877" y="119"/>
                  </a:lnTo>
                  <a:lnTo>
                    <a:pt x="921" y="158"/>
                  </a:lnTo>
                  <a:lnTo>
                    <a:pt x="960" y="203"/>
                  </a:lnTo>
                  <a:lnTo>
                    <a:pt x="995" y="251"/>
                  </a:lnTo>
                  <a:lnTo>
                    <a:pt x="1024" y="304"/>
                  </a:lnTo>
                  <a:lnTo>
                    <a:pt x="1048" y="359"/>
                  </a:lnTo>
                  <a:lnTo>
                    <a:pt x="1065" y="416"/>
                  </a:lnTo>
                  <a:lnTo>
                    <a:pt x="1075" y="476"/>
                  </a:lnTo>
                  <a:lnTo>
                    <a:pt x="1078" y="539"/>
                  </a:lnTo>
                  <a:lnTo>
                    <a:pt x="1074" y="602"/>
                  </a:lnTo>
                  <a:lnTo>
                    <a:pt x="1063" y="664"/>
                  </a:lnTo>
                  <a:lnTo>
                    <a:pt x="1045" y="723"/>
                  </a:lnTo>
                  <a:lnTo>
                    <a:pt x="1021" y="778"/>
                  </a:lnTo>
                  <a:lnTo>
                    <a:pt x="993" y="829"/>
                  </a:lnTo>
                  <a:lnTo>
                    <a:pt x="957" y="877"/>
                  </a:lnTo>
                  <a:lnTo>
                    <a:pt x="918" y="922"/>
                  </a:lnTo>
                  <a:lnTo>
                    <a:pt x="873" y="961"/>
                  </a:lnTo>
                  <a:lnTo>
                    <a:pt x="825" y="995"/>
                  </a:lnTo>
                  <a:lnTo>
                    <a:pt x="773" y="1024"/>
                  </a:lnTo>
                  <a:lnTo>
                    <a:pt x="718" y="1047"/>
                  </a:lnTo>
                  <a:lnTo>
                    <a:pt x="659" y="1064"/>
                  </a:lnTo>
                  <a:lnTo>
                    <a:pt x="598" y="1075"/>
                  </a:lnTo>
                  <a:lnTo>
                    <a:pt x="536" y="1077"/>
                  </a:lnTo>
                  <a:lnTo>
                    <a:pt x="473" y="1074"/>
                  </a:lnTo>
                  <a:lnTo>
                    <a:pt x="413" y="1063"/>
                  </a:lnTo>
                  <a:lnTo>
                    <a:pt x="355" y="1045"/>
                  </a:lnTo>
                  <a:lnTo>
                    <a:pt x="300" y="1021"/>
                  </a:lnTo>
                  <a:lnTo>
                    <a:pt x="248" y="991"/>
                  </a:lnTo>
                  <a:lnTo>
                    <a:pt x="200" y="957"/>
                  </a:lnTo>
                  <a:lnTo>
                    <a:pt x="156" y="918"/>
                  </a:lnTo>
                  <a:lnTo>
                    <a:pt x="117" y="873"/>
                  </a:lnTo>
                  <a:lnTo>
                    <a:pt x="83" y="825"/>
                  </a:lnTo>
                  <a:lnTo>
                    <a:pt x="54" y="772"/>
                  </a:lnTo>
                  <a:lnTo>
                    <a:pt x="30" y="717"/>
                  </a:lnTo>
                  <a:lnTo>
                    <a:pt x="13" y="660"/>
                  </a:lnTo>
                  <a:lnTo>
                    <a:pt x="3" y="598"/>
                  </a:lnTo>
                  <a:lnTo>
                    <a:pt x="0" y="537"/>
                  </a:lnTo>
                  <a:lnTo>
                    <a:pt x="4" y="474"/>
                  </a:lnTo>
                  <a:lnTo>
                    <a:pt x="15" y="414"/>
                  </a:lnTo>
                  <a:lnTo>
                    <a:pt x="32" y="355"/>
                  </a:lnTo>
                  <a:lnTo>
                    <a:pt x="55" y="300"/>
                  </a:lnTo>
                  <a:lnTo>
                    <a:pt x="85" y="249"/>
                  </a:lnTo>
                  <a:lnTo>
                    <a:pt x="119" y="200"/>
                  </a:lnTo>
                  <a:lnTo>
                    <a:pt x="160" y="156"/>
                  </a:lnTo>
                  <a:lnTo>
                    <a:pt x="203" y="116"/>
                  </a:lnTo>
                  <a:lnTo>
                    <a:pt x="252" y="82"/>
                  </a:lnTo>
                  <a:lnTo>
                    <a:pt x="304" y="53"/>
                  </a:lnTo>
                  <a:lnTo>
                    <a:pt x="359" y="30"/>
                  </a:lnTo>
                  <a:lnTo>
                    <a:pt x="416" y="13"/>
                  </a:lnTo>
                  <a:lnTo>
                    <a:pt x="477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6221303" y="3877631"/>
              <a:ext cx="214272" cy="176919"/>
            </a:xfrm>
            <a:custGeom>
              <a:avLst/>
              <a:gdLst>
                <a:gd name="T0" fmla="*/ 546 w 631"/>
                <a:gd name="T1" fmla="*/ 0 h 521"/>
                <a:gd name="T2" fmla="*/ 566 w 631"/>
                <a:gd name="T3" fmla="*/ 0 h 521"/>
                <a:gd name="T4" fmla="*/ 585 w 631"/>
                <a:gd name="T5" fmla="*/ 6 h 521"/>
                <a:gd name="T6" fmla="*/ 602 w 631"/>
                <a:gd name="T7" fmla="*/ 17 h 521"/>
                <a:gd name="T8" fmla="*/ 617 w 631"/>
                <a:gd name="T9" fmla="*/ 33 h 521"/>
                <a:gd name="T10" fmla="*/ 626 w 631"/>
                <a:gd name="T11" fmla="*/ 51 h 521"/>
                <a:gd name="T12" fmla="*/ 631 w 631"/>
                <a:gd name="T13" fmla="*/ 71 h 521"/>
                <a:gd name="T14" fmla="*/ 630 w 631"/>
                <a:gd name="T15" fmla="*/ 90 h 521"/>
                <a:gd name="T16" fmla="*/ 622 w 631"/>
                <a:gd name="T17" fmla="*/ 110 h 521"/>
                <a:gd name="T18" fmla="*/ 610 w 631"/>
                <a:gd name="T19" fmla="*/ 129 h 521"/>
                <a:gd name="T20" fmla="*/ 308 w 631"/>
                <a:gd name="T21" fmla="*/ 488 h 521"/>
                <a:gd name="T22" fmla="*/ 290 w 631"/>
                <a:gd name="T23" fmla="*/ 507 h 521"/>
                <a:gd name="T24" fmla="*/ 270 w 631"/>
                <a:gd name="T25" fmla="*/ 517 h 521"/>
                <a:gd name="T26" fmla="*/ 248 w 631"/>
                <a:gd name="T27" fmla="*/ 521 h 521"/>
                <a:gd name="T28" fmla="*/ 227 w 631"/>
                <a:gd name="T29" fmla="*/ 518 h 521"/>
                <a:gd name="T30" fmla="*/ 206 w 631"/>
                <a:gd name="T31" fmla="*/ 508 h 521"/>
                <a:gd name="T32" fmla="*/ 186 w 631"/>
                <a:gd name="T33" fmla="*/ 492 h 521"/>
                <a:gd name="T34" fmla="*/ 25 w 631"/>
                <a:gd name="T35" fmla="*/ 325 h 521"/>
                <a:gd name="T36" fmla="*/ 11 w 631"/>
                <a:gd name="T37" fmla="*/ 308 h 521"/>
                <a:gd name="T38" fmla="*/ 3 w 631"/>
                <a:gd name="T39" fmla="*/ 288 h 521"/>
                <a:gd name="T40" fmla="*/ 0 w 631"/>
                <a:gd name="T41" fmla="*/ 268 h 521"/>
                <a:gd name="T42" fmla="*/ 1 w 631"/>
                <a:gd name="T43" fmla="*/ 249 h 521"/>
                <a:gd name="T44" fmla="*/ 9 w 631"/>
                <a:gd name="T45" fmla="*/ 230 h 521"/>
                <a:gd name="T46" fmla="*/ 22 w 631"/>
                <a:gd name="T47" fmla="*/ 213 h 521"/>
                <a:gd name="T48" fmla="*/ 39 w 631"/>
                <a:gd name="T49" fmla="*/ 200 h 521"/>
                <a:gd name="T50" fmla="*/ 58 w 631"/>
                <a:gd name="T51" fmla="*/ 194 h 521"/>
                <a:gd name="T52" fmla="*/ 77 w 631"/>
                <a:gd name="T53" fmla="*/ 191 h 521"/>
                <a:gd name="T54" fmla="*/ 98 w 631"/>
                <a:gd name="T55" fmla="*/ 195 h 521"/>
                <a:gd name="T56" fmla="*/ 118 w 631"/>
                <a:gd name="T57" fmla="*/ 204 h 521"/>
                <a:gd name="T58" fmla="*/ 136 w 631"/>
                <a:gd name="T59" fmla="*/ 217 h 521"/>
                <a:gd name="T60" fmla="*/ 191 w 631"/>
                <a:gd name="T61" fmla="*/ 270 h 521"/>
                <a:gd name="T62" fmla="*/ 249 w 631"/>
                <a:gd name="T63" fmla="*/ 321 h 521"/>
                <a:gd name="T64" fmla="*/ 291 w 631"/>
                <a:gd name="T65" fmla="*/ 270 h 521"/>
                <a:gd name="T66" fmla="*/ 337 w 631"/>
                <a:gd name="T67" fmla="*/ 216 h 521"/>
                <a:gd name="T68" fmla="*/ 382 w 631"/>
                <a:gd name="T69" fmla="*/ 161 h 521"/>
                <a:gd name="T70" fmla="*/ 492 w 631"/>
                <a:gd name="T71" fmla="*/ 31 h 521"/>
                <a:gd name="T72" fmla="*/ 508 w 631"/>
                <a:gd name="T73" fmla="*/ 16 h 521"/>
                <a:gd name="T74" fmla="*/ 526 w 631"/>
                <a:gd name="T75" fmla="*/ 5 h 521"/>
                <a:gd name="T76" fmla="*/ 546 w 631"/>
                <a:gd name="T7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1" h="521">
                  <a:moveTo>
                    <a:pt x="546" y="0"/>
                  </a:moveTo>
                  <a:lnTo>
                    <a:pt x="566" y="0"/>
                  </a:lnTo>
                  <a:lnTo>
                    <a:pt x="585" y="6"/>
                  </a:lnTo>
                  <a:lnTo>
                    <a:pt x="602" y="17"/>
                  </a:lnTo>
                  <a:lnTo>
                    <a:pt x="617" y="33"/>
                  </a:lnTo>
                  <a:lnTo>
                    <a:pt x="626" y="51"/>
                  </a:lnTo>
                  <a:lnTo>
                    <a:pt x="631" y="71"/>
                  </a:lnTo>
                  <a:lnTo>
                    <a:pt x="630" y="90"/>
                  </a:lnTo>
                  <a:lnTo>
                    <a:pt x="622" y="110"/>
                  </a:lnTo>
                  <a:lnTo>
                    <a:pt x="610" y="129"/>
                  </a:lnTo>
                  <a:lnTo>
                    <a:pt x="308" y="488"/>
                  </a:lnTo>
                  <a:lnTo>
                    <a:pt x="290" y="507"/>
                  </a:lnTo>
                  <a:lnTo>
                    <a:pt x="270" y="517"/>
                  </a:lnTo>
                  <a:lnTo>
                    <a:pt x="248" y="521"/>
                  </a:lnTo>
                  <a:lnTo>
                    <a:pt x="227" y="518"/>
                  </a:lnTo>
                  <a:lnTo>
                    <a:pt x="206" y="508"/>
                  </a:lnTo>
                  <a:lnTo>
                    <a:pt x="186" y="492"/>
                  </a:lnTo>
                  <a:lnTo>
                    <a:pt x="25" y="325"/>
                  </a:lnTo>
                  <a:lnTo>
                    <a:pt x="11" y="308"/>
                  </a:lnTo>
                  <a:lnTo>
                    <a:pt x="3" y="288"/>
                  </a:lnTo>
                  <a:lnTo>
                    <a:pt x="0" y="268"/>
                  </a:lnTo>
                  <a:lnTo>
                    <a:pt x="1" y="249"/>
                  </a:lnTo>
                  <a:lnTo>
                    <a:pt x="9" y="230"/>
                  </a:lnTo>
                  <a:lnTo>
                    <a:pt x="22" y="213"/>
                  </a:lnTo>
                  <a:lnTo>
                    <a:pt x="39" y="200"/>
                  </a:lnTo>
                  <a:lnTo>
                    <a:pt x="58" y="194"/>
                  </a:lnTo>
                  <a:lnTo>
                    <a:pt x="77" y="191"/>
                  </a:lnTo>
                  <a:lnTo>
                    <a:pt x="98" y="195"/>
                  </a:lnTo>
                  <a:lnTo>
                    <a:pt x="118" y="204"/>
                  </a:lnTo>
                  <a:lnTo>
                    <a:pt x="136" y="217"/>
                  </a:lnTo>
                  <a:lnTo>
                    <a:pt x="191" y="270"/>
                  </a:lnTo>
                  <a:lnTo>
                    <a:pt x="249" y="321"/>
                  </a:lnTo>
                  <a:lnTo>
                    <a:pt x="291" y="270"/>
                  </a:lnTo>
                  <a:lnTo>
                    <a:pt x="337" y="216"/>
                  </a:lnTo>
                  <a:lnTo>
                    <a:pt x="382" y="161"/>
                  </a:lnTo>
                  <a:lnTo>
                    <a:pt x="492" y="31"/>
                  </a:lnTo>
                  <a:lnTo>
                    <a:pt x="508" y="16"/>
                  </a:lnTo>
                  <a:lnTo>
                    <a:pt x="526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31880" y="1679120"/>
            <a:ext cx="611783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Physicians were selected from a mix of specialties (such as psychiatry, neurology, internal medicine, general practice, addiction medicine)</a:t>
            </a:r>
            <a:endParaRPr lang="en-US" sz="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least 50% of time spent in clinics providing OAT treating patients or in management responsibilities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minimum of 2 years treating patients in a clinic providing OAT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Currently treating PWID with OAT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Working at a clinic, center, department, or institution that is providing OAT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Physicians were selected to ensure their regional representation within each country (US, Canada, Australia only)</a:t>
            </a:r>
            <a:endParaRPr lang="en-US" sz="14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11083" y="2304634"/>
            <a:ext cx="277129" cy="277731"/>
            <a:chOff x="6124389" y="3748788"/>
            <a:chExt cx="414246" cy="415144"/>
          </a:xfrm>
        </p:grpSpPr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6124389" y="3748788"/>
              <a:ext cx="414246" cy="415144"/>
            </a:xfrm>
            <a:custGeom>
              <a:avLst/>
              <a:gdLst>
                <a:gd name="T0" fmla="*/ 745 w 1384"/>
                <a:gd name="T1" fmla="*/ 0 h 1387"/>
                <a:gd name="T2" fmla="*/ 858 w 1384"/>
                <a:gd name="T3" fmla="*/ 21 h 1387"/>
                <a:gd name="T4" fmla="*/ 982 w 1384"/>
                <a:gd name="T5" fmla="*/ 64 h 1387"/>
                <a:gd name="T6" fmla="*/ 1097 w 1384"/>
                <a:gd name="T7" fmla="*/ 131 h 1387"/>
                <a:gd name="T8" fmla="*/ 1195 w 1384"/>
                <a:gd name="T9" fmla="*/ 218 h 1387"/>
                <a:gd name="T10" fmla="*/ 1276 w 1384"/>
                <a:gd name="T11" fmla="*/ 322 h 1387"/>
                <a:gd name="T12" fmla="*/ 1337 w 1384"/>
                <a:gd name="T13" fmla="*/ 440 h 1387"/>
                <a:gd name="T14" fmla="*/ 1373 w 1384"/>
                <a:gd name="T15" fmla="*/ 569 h 1387"/>
                <a:gd name="T16" fmla="*/ 1384 w 1384"/>
                <a:gd name="T17" fmla="*/ 709 h 1387"/>
                <a:gd name="T18" fmla="*/ 1368 w 1384"/>
                <a:gd name="T19" fmla="*/ 844 h 1387"/>
                <a:gd name="T20" fmla="*/ 1328 w 1384"/>
                <a:gd name="T21" fmla="*/ 971 h 1387"/>
                <a:gd name="T22" fmla="*/ 1263 w 1384"/>
                <a:gd name="T23" fmla="*/ 1085 h 1387"/>
                <a:gd name="T24" fmla="*/ 1180 w 1384"/>
                <a:gd name="T25" fmla="*/ 1185 h 1387"/>
                <a:gd name="T26" fmla="*/ 1076 w 1384"/>
                <a:gd name="T27" fmla="*/ 1269 h 1387"/>
                <a:gd name="T28" fmla="*/ 957 w 1384"/>
                <a:gd name="T29" fmla="*/ 1333 h 1387"/>
                <a:gd name="T30" fmla="*/ 822 w 1384"/>
                <a:gd name="T31" fmla="*/ 1374 h 1387"/>
                <a:gd name="T32" fmla="*/ 682 w 1384"/>
                <a:gd name="T33" fmla="*/ 1387 h 1387"/>
                <a:gd name="T34" fmla="*/ 545 w 1384"/>
                <a:gd name="T35" fmla="*/ 1371 h 1387"/>
                <a:gd name="T36" fmla="*/ 415 w 1384"/>
                <a:gd name="T37" fmla="*/ 1328 h 1387"/>
                <a:gd name="T38" fmla="*/ 297 w 1384"/>
                <a:gd name="T39" fmla="*/ 1263 h 1387"/>
                <a:gd name="T40" fmla="*/ 194 w 1384"/>
                <a:gd name="T41" fmla="*/ 1175 h 1387"/>
                <a:gd name="T42" fmla="*/ 109 w 1384"/>
                <a:gd name="T43" fmla="*/ 1069 h 1387"/>
                <a:gd name="T44" fmla="*/ 46 w 1384"/>
                <a:gd name="T45" fmla="*/ 946 h 1387"/>
                <a:gd name="T46" fmla="*/ 9 w 1384"/>
                <a:gd name="T47" fmla="*/ 810 h 1387"/>
                <a:gd name="T48" fmla="*/ 0 w 1384"/>
                <a:gd name="T49" fmla="*/ 672 h 1387"/>
                <a:gd name="T50" fmla="*/ 17 w 1384"/>
                <a:gd name="T51" fmla="*/ 540 h 1387"/>
                <a:gd name="T52" fmla="*/ 58 w 1384"/>
                <a:gd name="T53" fmla="*/ 415 h 1387"/>
                <a:gd name="T54" fmla="*/ 120 w 1384"/>
                <a:gd name="T55" fmla="*/ 301 h 1387"/>
                <a:gd name="T56" fmla="*/ 203 w 1384"/>
                <a:gd name="T57" fmla="*/ 202 h 1387"/>
                <a:gd name="T58" fmla="*/ 304 w 1384"/>
                <a:gd name="T59" fmla="*/ 119 h 1387"/>
                <a:gd name="T60" fmla="*/ 422 w 1384"/>
                <a:gd name="T61" fmla="*/ 55 h 1387"/>
                <a:gd name="T62" fmla="*/ 552 w 1384"/>
                <a:gd name="T63" fmla="*/ 15 h 1387"/>
                <a:gd name="T64" fmla="*/ 641 w 1384"/>
                <a:gd name="T6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1387">
                  <a:moveTo>
                    <a:pt x="641" y="0"/>
                  </a:moveTo>
                  <a:lnTo>
                    <a:pt x="745" y="0"/>
                  </a:lnTo>
                  <a:lnTo>
                    <a:pt x="801" y="9"/>
                  </a:lnTo>
                  <a:lnTo>
                    <a:pt x="858" y="21"/>
                  </a:lnTo>
                  <a:lnTo>
                    <a:pt x="920" y="40"/>
                  </a:lnTo>
                  <a:lnTo>
                    <a:pt x="982" y="64"/>
                  </a:lnTo>
                  <a:lnTo>
                    <a:pt x="1041" y="95"/>
                  </a:lnTo>
                  <a:lnTo>
                    <a:pt x="1097" y="131"/>
                  </a:lnTo>
                  <a:lnTo>
                    <a:pt x="1148" y="172"/>
                  </a:lnTo>
                  <a:lnTo>
                    <a:pt x="1195" y="218"/>
                  </a:lnTo>
                  <a:lnTo>
                    <a:pt x="1238" y="269"/>
                  </a:lnTo>
                  <a:lnTo>
                    <a:pt x="1276" y="322"/>
                  </a:lnTo>
                  <a:lnTo>
                    <a:pt x="1310" y="380"/>
                  </a:lnTo>
                  <a:lnTo>
                    <a:pt x="1337" y="440"/>
                  </a:lnTo>
                  <a:lnTo>
                    <a:pt x="1359" y="503"/>
                  </a:lnTo>
                  <a:lnTo>
                    <a:pt x="1373" y="569"/>
                  </a:lnTo>
                  <a:lnTo>
                    <a:pt x="1382" y="639"/>
                  </a:lnTo>
                  <a:lnTo>
                    <a:pt x="1384" y="709"/>
                  </a:lnTo>
                  <a:lnTo>
                    <a:pt x="1379" y="777"/>
                  </a:lnTo>
                  <a:lnTo>
                    <a:pt x="1368" y="844"/>
                  </a:lnTo>
                  <a:lnTo>
                    <a:pt x="1350" y="908"/>
                  </a:lnTo>
                  <a:lnTo>
                    <a:pt x="1328" y="971"/>
                  </a:lnTo>
                  <a:lnTo>
                    <a:pt x="1297" y="1030"/>
                  </a:lnTo>
                  <a:lnTo>
                    <a:pt x="1263" y="1085"/>
                  </a:lnTo>
                  <a:lnTo>
                    <a:pt x="1224" y="1137"/>
                  </a:lnTo>
                  <a:lnTo>
                    <a:pt x="1180" y="1185"/>
                  </a:lnTo>
                  <a:lnTo>
                    <a:pt x="1130" y="1230"/>
                  </a:lnTo>
                  <a:lnTo>
                    <a:pt x="1076" y="1269"/>
                  </a:lnTo>
                  <a:lnTo>
                    <a:pt x="1019" y="1305"/>
                  </a:lnTo>
                  <a:lnTo>
                    <a:pt x="957" y="1333"/>
                  </a:lnTo>
                  <a:lnTo>
                    <a:pt x="892" y="1357"/>
                  </a:lnTo>
                  <a:lnTo>
                    <a:pt x="822" y="1374"/>
                  </a:lnTo>
                  <a:lnTo>
                    <a:pt x="751" y="1384"/>
                  </a:lnTo>
                  <a:lnTo>
                    <a:pt x="682" y="1387"/>
                  </a:lnTo>
                  <a:lnTo>
                    <a:pt x="613" y="1382"/>
                  </a:lnTo>
                  <a:lnTo>
                    <a:pt x="545" y="1371"/>
                  </a:lnTo>
                  <a:lnTo>
                    <a:pt x="479" y="1353"/>
                  </a:lnTo>
                  <a:lnTo>
                    <a:pt x="415" y="1328"/>
                  </a:lnTo>
                  <a:lnTo>
                    <a:pt x="355" y="1298"/>
                  </a:lnTo>
                  <a:lnTo>
                    <a:pt x="297" y="1263"/>
                  </a:lnTo>
                  <a:lnTo>
                    <a:pt x="244" y="1221"/>
                  </a:lnTo>
                  <a:lnTo>
                    <a:pt x="194" y="1175"/>
                  </a:lnTo>
                  <a:lnTo>
                    <a:pt x="149" y="1124"/>
                  </a:lnTo>
                  <a:lnTo>
                    <a:pt x="109" y="1069"/>
                  </a:lnTo>
                  <a:lnTo>
                    <a:pt x="75" y="1009"/>
                  </a:lnTo>
                  <a:lnTo>
                    <a:pt x="46" y="946"/>
                  </a:lnTo>
                  <a:lnTo>
                    <a:pt x="24" y="879"/>
                  </a:lnTo>
                  <a:lnTo>
                    <a:pt x="9" y="810"/>
                  </a:lnTo>
                  <a:lnTo>
                    <a:pt x="1" y="740"/>
                  </a:lnTo>
                  <a:lnTo>
                    <a:pt x="0" y="672"/>
                  </a:lnTo>
                  <a:lnTo>
                    <a:pt x="5" y="604"/>
                  </a:lnTo>
                  <a:lnTo>
                    <a:pt x="17" y="540"/>
                  </a:lnTo>
                  <a:lnTo>
                    <a:pt x="34" y="476"/>
                  </a:lnTo>
                  <a:lnTo>
                    <a:pt x="58" y="415"/>
                  </a:lnTo>
                  <a:lnTo>
                    <a:pt x="86" y="356"/>
                  </a:lnTo>
                  <a:lnTo>
                    <a:pt x="120" y="301"/>
                  </a:lnTo>
                  <a:lnTo>
                    <a:pt x="160" y="250"/>
                  </a:lnTo>
                  <a:lnTo>
                    <a:pt x="203" y="202"/>
                  </a:lnTo>
                  <a:lnTo>
                    <a:pt x="251" y="159"/>
                  </a:lnTo>
                  <a:lnTo>
                    <a:pt x="304" y="119"/>
                  </a:lnTo>
                  <a:lnTo>
                    <a:pt x="361" y="85"/>
                  </a:lnTo>
                  <a:lnTo>
                    <a:pt x="422" y="55"/>
                  </a:lnTo>
                  <a:lnTo>
                    <a:pt x="486" y="32"/>
                  </a:lnTo>
                  <a:lnTo>
                    <a:pt x="552" y="15"/>
                  </a:lnTo>
                  <a:lnTo>
                    <a:pt x="597" y="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6148481" y="3773499"/>
              <a:ext cx="366062" cy="365723"/>
            </a:xfrm>
            <a:custGeom>
              <a:avLst/>
              <a:gdLst>
                <a:gd name="T0" fmla="*/ 540 w 1078"/>
                <a:gd name="T1" fmla="*/ 0 h 1077"/>
                <a:gd name="T2" fmla="*/ 602 w 1078"/>
                <a:gd name="T3" fmla="*/ 4 h 1077"/>
                <a:gd name="T4" fmla="*/ 664 w 1078"/>
                <a:gd name="T5" fmla="*/ 14 h 1077"/>
                <a:gd name="T6" fmla="*/ 722 w 1078"/>
                <a:gd name="T7" fmla="*/ 31 h 1077"/>
                <a:gd name="T8" fmla="*/ 777 w 1078"/>
                <a:gd name="T9" fmla="*/ 55 h 1077"/>
                <a:gd name="T10" fmla="*/ 829 w 1078"/>
                <a:gd name="T11" fmla="*/ 85 h 1077"/>
                <a:gd name="T12" fmla="*/ 877 w 1078"/>
                <a:gd name="T13" fmla="*/ 119 h 1077"/>
                <a:gd name="T14" fmla="*/ 921 w 1078"/>
                <a:gd name="T15" fmla="*/ 158 h 1077"/>
                <a:gd name="T16" fmla="*/ 960 w 1078"/>
                <a:gd name="T17" fmla="*/ 203 h 1077"/>
                <a:gd name="T18" fmla="*/ 995 w 1078"/>
                <a:gd name="T19" fmla="*/ 251 h 1077"/>
                <a:gd name="T20" fmla="*/ 1024 w 1078"/>
                <a:gd name="T21" fmla="*/ 304 h 1077"/>
                <a:gd name="T22" fmla="*/ 1048 w 1078"/>
                <a:gd name="T23" fmla="*/ 359 h 1077"/>
                <a:gd name="T24" fmla="*/ 1065 w 1078"/>
                <a:gd name="T25" fmla="*/ 416 h 1077"/>
                <a:gd name="T26" fmla="*/ 1075 w 1078"/>
                <a:gd name="T27" fmla="*/ 476 h 1077"/>
                <a:gd name="T28" fmla="*/ 1078 w 1078"/>
                <a:gd name="T29" fmla="*/ 539 h 1077"/>
                <a:gd name="T30" fmla="*/ 1074 w 1078"/>
                <a:gd name="T31" fmla="*/ 602 h 1077"/>
                <a:gd name="T32" fmla="*/ 1063 w 1078"/>
                <a:gd name="T33" fmla="*/ 664 h 1077"/>
                <a:gd name="T34" fmla="*/ 1045 w 1078"/>
                <a:gd name="T35" fmla="*/ 723 h 1077"/>
                <a:gd name="T36" fmla="*/ 1021 w 1078"/>
                <a:gd name="T37" fmla="*/ 778 h 1077"/>
                <a:gd name="T38" fmla="*/ 993 w 1078"/>
                <a:gd name="T39" fmla="*/ 829 h 1077"/>
                <a:gd name="T40" fmla="*/ 957 w 1078"/>
                <a:gd name="T41" fmla="*/ 877 h 1077"/>
                <a:gd name="T42" fmla="*/ 918 w 1078"/>
                <a:gd name="T43" fmla="*/ 922 h 1077"/>
                <a:gd name="T44" fmla="*/ 873 w 1078"/>
                <a:gd name="T45" fmla="*/ 961 h 1077"/>
                <a:gd name="T46" fmla="*/ 825 w 1078"/>
                <a:gd name="T47" fmla="*/ 995 h 1077"/>
                <a:gd name="T48" fmla="*/ 773 w 1078"/>
                <a:gd name="T49" fmla="*/ 1024 h 1077"/>
                <a:gd name="T50" fmla="*/ 718 w 1078"/>
                <a:gd name="T51" fmla="*/ 1047 h 1077"/>
                <a:gd name="T52" fmla="*/ 659 w 1078"/>
                <a:gd name="T53" fmla="*/ 1064 h 1077"/>
                <a:gd name="T54" fmla="*/ 598 w 1078"/>
                <a:gd name="T55" fmla="*/ 1075 h 1077"/>
                <a:gd name="T56" fmla="*/ 536 w 1078"/>
                <a:gd name="T57" fmla="*/ 1077 h 1077"/>
                <a:gd name="T58" fmla="*/ 473 w 1078"/>
                <a:gd name="T59" fmla="*/ 1074 h 1077"/>
                <a:gd name="T60" fmla="*/ 413 w 1078"/>
                <a:gd name="T61" fmla="*/ 1063 h 1077"/>
                <a:gd name="T62" fmla="*/ 355 w 1078"/>
                <a:gd name="T63" fmla="*/ 1045 h 1077"/>
                <a:gd name="T64" fmla="*/ 300 w 1078"/>
                <a:gd name="T65" fmla="*/ 1021 h 1077"/>
                <a:gd name="T66" fmla="*/ 248 w 1078"/>
                <a:gd name="T67" fmla="*/ 991 h 1077"/>
                <a:gd name="T68" fmla="*/ 200 w 1078"/>
                <a:gd name="T69" fmla="*/ 957 h 1077"/>
                <a:gd name="T70" fmla="*/ 156 w 1078"/>
                <a:gd name="T71" fmla="*/ 918 h 1077"/>
                <a:gd name="T72" fmla="*/ 117 w 1078"/>
                <a:gd name="T73" fmla="*/ 873 h 1077"/>
                <a:gd name="T74" fmla="*/ 83 w 1078"/>
                <a:gd name="T75" fmla="*/ 825 h 1077"/>
                <a:gd name="T76" fmla="*/ 54 w 1078"/>
                <a:gd name="T77" fmla="*/ 772 h 1077"/>
                <a:gd name="T78" fmla="*/ 30 w 1078"/>
                <a:gd name="T79" fmla="*/ 717 h 1077"/>
                <a:gd name="T80" fmla="*/ 13 w 1078"/>
                <a:gd name="T81" fmla="*/ 660 h 1077"/>
                <a:gd name="T82" fmla="*/ 3 w 1078"/>
                <a:gd name="T83" fmla="*/ 598 h 1077"/>
                <a:gd name="T84" fmla="*/ 0 w 1078"/>
                <a:gd name="T85" fmla="*/ 537 h 1077"/>
                <a:gd name="T86" fmla="*/ 4 w 1078"/>
                <a:gd name="T87" fmla="*/ 474 h 1077"/>
                <a:gd name="T88" fmla="*/ 15 w 1078"/>
                <a:gd name="T89" fmla="*/ 414 h 1077"/>
                <a:gd name="T90" fmla="*/ 32 w 1078"/>
                <a:gd name="T91" fmla="*/ 355 h 1077"/>
                <a:gd name="T92" fmla="*/ 55 w 1078"/>
                <a:gd name="T93" fmla="*/ 300 h 1077"/>
                <a:gd name="T94" fmla="*/ 85 w 1078"/>
                <a:gd name="T95" fmla="*/ 249 h 1077"/>
                <a:gd name="T96" fmla="*/ 119 w 1078"/>
                <a:gd name="T97" fmla="*/ 200 h 1077"/>
                <a:gd name="T98" fmla="*/ 160 w 1078"/>
                <a:gd name="T99" fmla="*/ 156 h 1077"/>
                <a:gd name="T100" fmla="*/ 203 w 1078"/>
                <a:gd name="T101" fmla="*/ 116 h 1077"/>
                <a:gd name="T102" fmla="*/ 252 w 1078"/>
                <a:gd name="T103" fmla="*/ 82 h 1077"/>
                <a:gd name="T104" fmla="*/ 304 w 1078"/>
                <a:gd name="T105" fmla="*/ 53 h 1077"/>
                <a:gd name="T106" fmla="*/ 359 w 1078"/>
                <a:gd name="T107" fmla="*/ 30 h 1077"/>
                <a:gd name="T108" fmla="*/ 416 w 1078"/>
                <a:gd name="T109" fmla="*/ 13 h 1077"/>
                <a:gd name="T110" fmla="*/ 477 w 1078"/>
                <a:gd name="T111" fmla="*/ 2 h 1077"/>
                <a:gd name="T112" fmla="*/ 540 w 1078"/>
                <a:gd name="T113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8" h="1077">
                  <a:moveTo>
                    <a:pt x="540" y="0"/>
                  </a:moveTo>
                  <a:lnTo>
                    <a:pt x="602" y="4"/>
                  </a:lnTo>
                  <a:lnTo>
                    <a:pt x="664" y="14"/>
                  </a:lnTo>
                  <a:lnTo>
                    <a:pt x="722" y="31"/>
                  </a:lnTo>
                  <a:lnTo>
                    <a:pt x="777" y="55"/>
                  </a:lnTo>
                  <a:lnTo>
                    <a:pt x="829" y="85"/>
                  </a:lnTo>
                  <a:lnTo>
                    <a:pt x="877" y="119"/>
                  </a:lnTo>
                  <a:lnTo>
                    <a:pt x="921" y="158"/>
                  </a:lnTo>
                  <a:lnTo>
                    <a:pt x="960" y="203"/>
                  </a:lnTo>
                  <a:lnTo>
                    <a:pt x="995" y="251"/>
                  </a:lnTo>
                  <a:lnTo>
                    <a:pt x="1024" y="304"/>
                  </a:lnTo>
                  <a:lnTo>
                    <a:pt x="1048" y="359"/>
                  </a:lnTo>
                  <a:lnTo>
                    <a:pt x="1065" y="416"/>
                  </a:lnTo>
                  <a:lnTo>
                    <a:pt x="1075" y="476"/>
                  </a:lnTo>
                  <a:lnTo>
                    <a:pt x="1078" y="539"/>
                  </a:lnTo>
                  <a:lnTo>
                    <a:pt x="1074" y="602"/>
                  </a:lnTo>
                  <a:lnTo>
                    <a:pt x="1063" y="664"/>
                  </a:lnTo>
                  <a:lnTo>
                    <a:pt x="1045" y="723"/>
                  </a:lnTo>
                  <a:lnTo>
                    <a:pt x="1021" y="778"/>
                  </a:lnTo>
                  <a:lnTo>
                    <a:pt x="993" y="829"/>
                  </a:lnTo>
                  <a:lnTo>
                    <a:pt x="957" y="877"/>
                  </a:lnTo>
                  <a:lnTo>
                    <a:pt x="918" y="922"/>
                  </a:lnTo>
                  <a:lnTo>
                    <a:pt x="873" y="961"/>
                  </a:lnTo>
                  <a:lnTo>
                    <a:pt x="825" y="995"/>
                  </a:lnTo>
                  <a:lnTo>
                    <a:pt x="773" y="1024"/>
                  </a:lnTo>
                  <a:lnTo>
                    <a:pt x="718" y="1047"/>
                  </a:lnTo>
                  <a:lnTo>
                    <a:pt x="659" y="1064"/>
                  </a:lnTo>
                  <a:lnTo>
                    <a:pt x="598" y="1075"/>
                  </a:lnTo>
                  <a:lnTo>
                    <a:pt x="536" y="1077"/>
                  </a:lnTo>
                  <a:lnTo>
                    <a:pt x="473" y="1074"/>
                  </a:lnTo>
                  <a:lnTo>
                    <a:pt x="413" y="1063"/>
                  </a:lnTo>
                  <a:lnTo>
                    <a:pt x="355" y="1045"/>
                  </a:lnTo>
                  <a:lnTo>
                    <a:pt x="300" y="1021"/>
                  </a:lnTo>
                  <a:lnTo>
                    <a:pt x="248" y="991"/>
                  </a:lnTo>
                  <a:lnTo>
                    <a:pt x="200" y="957"/>
                  </a:lnTo>
                  <a:lnTo>
                    <a:pt x="156" y="918"/>
                  </a:lnTo>
                  <a:lnTo>
                    <a:pt x="117" y="873"/>
                  </a:lnTo>
                  <a:lnTo>
                    <a:pt x="83" y="825"/>
                  </a:lnTo>
                  <a:lnTo>
                    <a:pt x="54" y="772"/>
                  </a:lnTo>
                  <a:lnTo>
                    <a:pt x="30" y="717"/>
                  </a:lnTo>
                  <a:lnTo>
                    <a:pt x="13" y="660"/>
                  </a:lnTo>
                  <a:lnTo>
                    <a:pt x="3" y="598"/>
                  </a:lnTo>
                  <a:lnTo>
                    <a:pt x="0" y="537"/>
                  </a:lnTo>
                  <a:lnTo>
                    <a:pt x="4" y="474"/>
                  </a:lnTo>
                  <a:lnTo>
                    <a:pt x="15" y="414"/>
                  </a:lnTo>
                  <a:lnTo>
                    <a:pt x="32" y="355"/>
                  </a:lnTo>
                  <a:lnTo>
                    <a:pt x="55" y="300"/>
                  </a:lnTo>
                  <a:lnTo>
                    <a:pt x="85" y="249"/>
                  </a:lnTo>
                  <a:lnTo>
                    <a:pt x="119" y="200"/>
                  </a:lnTo>
                  <a:lnTo>
                    <a:pt x="160" y="156"/>
                  </a:lnTo>
                  <a:lnTo>
                    <a:pt x="203" y="116"/>
                  </a:lnTo>
                  <a:lnTo>
                    <a:pt x="252" y="82"/>
                  </a:lnTo>
                  <a:lnTo>
                    <a:pt x="304" y="53"/>
                  </a:lnTo>
                  <a:lnTo>
                    <a:pt x="359" y="30"/>
                  </a:lnTo>
                  <a:lnTo>
                    <a:pt x="416" y="13"/>
                  </a:lnTo>
                  <a:lnTo>
                    <a:pt x="477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221303" y="3877631"/>
              <a:ext cx="214272" cy="176919"/>
            </a:xfrm>
            <a:custGeom>
              <a:avLst/>
              <a:gdLst>
                <a:gd name="T0" fmla="*/ 546 w 631"/>
                <a:gd name="T1" fmla="*/ 0 h 521"/>
                <a:gd name="T2" fmla="*/ 566 w 631"/>
                <a:gd name="T3" fmla="*/ 0 h 521"/>
                <a:gd name="T4" fmla="*/ 585 w 631"/>
                <a:gd name="T5" fmla="*/ 6 h 521"/>
                <a:gd name="T6" fmla="*/ 602 w 631"/>
                <a:gd name="T7" fmla="*/ 17 h 521"/>
                <a:gd name="T8" fmla="*/ 617 w 631"/>
                <a:gd name="T9" fmla="*/ 33 h 521"/>
                <a:gd name="T10" fmla="*/ 626 w 631"/>
                <a:gd name="T11" fmla="*/ 51 h 521"/>
                <a:gd name="T12" fmla="*/ 631 w 631"/>
                <a:gd name="T13" fmla="*/ 71 h 521"/>
                <a:gd name="T14" fmla="*/ 630 w 631"/>
                <a:gd name="T15" fmla="*/ 90 h 521"/>
                <a:gd name="T16" fmla="*/ 622 w 631"/>
                <a:gd name="T17" fmla="*/ 110 h 521"/>
                <a:gd name="T18" fmla="*/ 610 w 631"/>
                <a:gd name="T19" fmla="*/ 129 h 521"/>
                <a:gd name="T20" fmla="*/ 308 w 631"/>
                <a:gd name="T21" fmla="*/ 488 h 521"/>
                <a:gd name="T22" fmla="*/ 290 w 631"/>
                <a:gd name="T23" fmla="*/ 507 h 521"/>
                <a:gd name="T24" fmla="*/ 270 w 631"/>
                <a:gd name="T25" fmla="*/ 517 h 521"/>
                <a:gd name="T26" fmla="*/ 248 w 631"/>
                <a:gd name="T27" fmla="*/ 521 h 521"/>
                <a:gd name="T28" fmla="*/ 227 w 631"/>
                <a:gd name="T29" fmla="*/ 518 h 521"/>
                <a:gd name="T30" fmla="*/ 206 w 631"/>
                <a:gd name="T31" fmla="*/ 508 h 521"/>
                <a:gd name="T32" fmla="*/ 186 w 631"/>
                <a:gd name="T33" fmla="*/ 492 h 521"/>
                <a:gd name="T34" fmla="*/ 25 w 631"/>
                <a:gd name="T35" fmla="*/ 325 h 521"/>
                <a:gd name="T36" fmla="*/ 11 w 631"/>
                <a:gd name="T37" fmla="*/ 308 h 521"/>
                <a:gd name="T38" fmla="*/ 3 w 631"/>
                <a:gd name="T39" fmla="*/ 288 h 521"/>
                <a:gd name="T40" fmla="*/ 0 w 631"/>
                <a:gd name="T41" fmla="*/ 268 h 521"/>
                <a:gd name="T42" fmla="*/ 1 w 631"/>
                <a:gd name="T43" fmla="*/ 249 h 521"/>
                <a:gd name="T44" fmla="*/ 9 w 631"/>
                <a:gd name="T45" fmla="*/ 230 h 521"/>
                <a:gd name="T46" fmla="*/ 22 w 631"/>
                <a:gd name="T47" fmla="*/ 213 h 521"/>
                <a:gd name="T48" fmla="*/ 39 w 631"/>
                <a:gd name="T49" fmla="*/ 200 h 521"/>
                <a:gd name="T50" fmla="*/ 58 w 631"/>
                <a:gd name="T51" fmla="*/ 194 h 521"/>
                <a:gd name="T52" fmla="*/ 77 w 631"/>
                <a:gd name="T53" fmla="*/ 191 h 521"/>
                <a:gd name="T54" fmla="*/ 98 w 631"/>
                <a:gd name="T55" fmla="*/ 195 h 521"/>
                <a:gd name="T56" fmla="*/ 118 w 631"/>
                <a:gd name="T57" fmla="*/ 204 h 521"/>
                <a:gd name="T58" fmla="*/ 136 w 631"/>
                <a:gd name="T59" fmla="*/ 217 h 521"/>
                <a:gd name="T60" fmla="*/ 191 w 631"/>
                <a:gd name="T61" fmla="*/ 270 h 521"/>
                <a:gd name="T62" fmla="*/ 249 w 631"/>
                <a:gd name="T63" fmla="*/ 321 h 521"/>
                <a:gd name="T64" fmla="*/ 291 w 631"/>
                <a:gd name="T65" fmla="*/ 270 h 521"/>
                <a:gd name="T66" fmla="*/ 337 w 631"/>
                <a:gd name="T67" fmla="*/ 216 h 521"/>
                <a:gd name="T68" fmla="*/ 382 w 631"/>
                <a:gd name="T69" fmla="*/ 161 h 521"/>
                <a:gd name="T70" fmla="*/ 492 w 631"/>
                <a:gd name="T71" fmla="*/ 31 h 521"/>
                <a:gd name="T72" fmla="*/ 508 w 631"/>
                <a:gd name="T73" fmla="*/ 16 h 521"/>
                <a:gd name="T74" fmla="*/ 526 w 631"/>
                <a:gd name="T75" fmla="*/ 5 h 521"/>
                <a:gd name="T76" fmla="*/ 546 w 631"/>
                <a:gd name="T7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1" h="521">
                  <a:moveTo>
                    <a:pt x="546" y="0"/>
                  </a:moveTo>
                  <a:lnTo>
                    <a:pt x="566" y="0"/>
                  </a:lnTo>
                  <a:lnTo>
                    <a:pt x="585" y="6"/>
                  </a:lnTo>
                  <a:lnTo>
                    <a:pt x="602" y="17"/>
                  </a:lnTo>
                  <a:lnTo>
                    <a:pt x="617" y="33"/>
                  </a:lnTo>
                  <a:lnTo>
                    <a:pt x="626" y="51"/>
                  </a:lnTo>
                  <a:lnTo>
                    <a:pt x="631" y="71"/>
                  </a:lnTo>
                  <a:lnTo>
                    <a:pt x="630" y="90"/>
                  </a:lnTo>
                  <a:lnTo>
                    <a:pt x="622" y="110"/>
                  </a:lnTo>
                  <a:lnTo>
                    <a:pt x="610" y="129"/>
                  </a:lnTo>
                  <a:lnTo>
                    <a:pt x="308" y="488"/>
                  </a:lnTo>
                  <a:lnTo>
                    <a:pt x="290" y="507"/>
                  </a:lnTo>
                  <a:lnTo>
                    <a:pt x="270" y="517"/>
                  </a:lnTo>
                  <a:lnTo>
                    <a:pt x="248" y="521"/>
                  </a:lnTo>
                  <a:lnTo>
                    <a:pt x="227" y="518"/>
                  </a:lnTo>
                  <a:lnTo>
                    <a:pt x="206" y="508"/>
                  </a:lnTo>
                  <a:lnTo>
                    <a:pt x="186" y="492"/>
                  </a:lnTo>
                  <a:lnTo>
                    <a:pt x="25" y="325"/>
                  </a:lnTo>
                  <a:lnTo>
                    <a:pt x="11" y="308"/>
                  </a:lnTo>
                  <a:lnTo>
                    <a:pt x="3" y="288"/>
                  </a:lnTo>
                  <a:lnTo>
                    <a:pt x="0" y="268"/>
                  </a:lnTo>
                  <a:lnTo>
                    <a:pt x="1" y="249"/>
                  </a:lnTo>
                  <a:lnTo>
                    <a:pt x="9" y="230"/>
                  </a:lnTo>
                  <a:lnTo>
                    <a:pt x="22" y="213"/>
                  </a:lnTo>
                  <a:lnTo>
                    <a:pt x="39" y="200"/>
                  </a:lnTo>
                  <a:lnTo>
                    <a:pt x="58" y="194"/>
                  </a:lnTo>
                  <a:lnTo>
                    <a:pt x="77" y="191"/>
                  </a:lnTo>
                  <a:lnTo>
                    <a:pt x="98" y="195"/>
                  </a:lnTo>
                  <a:lnTo>
                    <a:pt x="118" y="204"/>
                  </a:lnTo>
                  <a:lnTo>
                    <a:pt x="136" y="217"/>
                  </a:lnTo>
                  <a:lnTo>
                    <a:pt x="191" y="270"/>
                  </a:lnTo>
                  <a:lnTo>
                    <a:pt x="249" y="321"/>
                  </a:lnTo>
                  <a:lnTo>
                    <a:pt x="291" y="270"/>
                  </a:lnTo>
                  <a:lnTo>
                    <a:pt x="337" y="216"/>
                  </a:lnTo>
                  <a:lnTo>
                    <a:pt x="382" y="161"/>
                  </a:lnTo>
                  <a:lnTo>
                    <a:pt x="492" y="31"/>
                  </a:lnTo>
                  <a:lnTo>
                    <a:pt x="508" y="16"/>
                  </a:lnTo>
                  <a:lnTo>
                    <a:pt x="526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11083" y="2934976"/>
            <a:ext cx="277129" cy="277731"/>
            <a:chOff x="6124389" y="3748788"/>
            <a:chExt cx="414246" cy="415144"/>
          </a:xfrm>
        </p:grpSpPr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6124389" y="3748788"/>
              <a:ext cx="414246" cy="415144"/>
            </a:xfrm>
            <a:custGeom>
              <a:avLst/>
              <a:gdLst>
                <a:gd name="T0" fmla="*/ 745 w 1384"/>
                <a:gd name="T1" fmla="*/ 0 h 1387"/>
                <a:gd name="T2" fmla="*/ 858 w 1384"/>
                <a:gd name="T3" fmla="*/ 21 h 1387"/>
                <a:gd name="T4" fmla="*/ 982 w 1384"/>
                <a:gd name="T5" fmla="*/ 64 h 1387"/>
                <a:gd name="T6" fmla="*/ 1097 w 1384"/>
                <a:gd name="T7" fmla="*/ 131 h 1387"/>
                <a:gd name="T8" fmla="*/ 1195 w 1384"/>
                <a:gd name="T9" fmla="*/ 218 h 1387"/>
                <a:gd name="T10" fmla="*/ 1276 w 1384"/>
                <a:gd name="T11" fmla="*/ 322 h 1387"/>
                <a:gd name="T12" fmla="*/ 1337 w 1384"/>
                <a:gd name="T13" fmla="*/ 440 h 1387"/>
                <a:gd name="T14" fmla="*/ 1373 w 1384"/>
                <a:gd name="T15" fmla="*/ 569 h 1387"/>
                <a:gd name="T16" fmla="*/ 1384 w 1384"/>
                <a:gd name="T17" fmla="*/ 709 h 1387"/>
                <a:gd name="T18" fmla="*/ 1368 w 1384"/>
                <a:gd name="T19" fmla="*/ 844 h 1387"/>
                <a:gd name="T20" fmla="*/ 1328 w 1384"/>
                <a:gd name="T21" fmla="*/ 971 h 1387"/>
                <a:gd name="T22" fmla="*/ 1263 w 1384"/>
                <a:gd name="T23" fmla="*/ 1085 h 1387"/>
                <a:gd name="T24" fmla="*/ 1180 w 1384"/>
                <a:gd name="T25" fmla="*/ 1185 h 1387"/>
                <a:gd name="T26" fmla="*/ 1076 w 1384"/>
                <a:gd name="T27" fmla="*/ 1269 h 1387"/>
                <a:gd name="T28" fmla="*/ 957 w 1384"/>
                <a:gd name="T29" fmla="*/ 1333 h 1387"/>
                <a:gd name="T30" fmla="*/ 822 w 1384"/>
                <a:gd name="T31" fmla="*/ 1374 h 1387"/>
                <a:gd name="T32" fmla="*/ 682 w 1384"/>
                <a:gd name="T33" fmla="*/ 1387 h 1387"/>
                <a:gd name="T34" fmla="*/ 545 w 1384"/>
                <a:gd name="T35" fmla="*/ 1371 h 1387"/>
                <a:gd name="T36" fmla="*/ 415 w 1384"/>
                <a:gd name="T37" fmla="*/ 1328 h 1387"/>
                <a:gd name="T38" fmla="*/ 297 w 1384"/>
                <a:gd name="T39" fmla="*/ 1263 h 1387"/>
                <a:gd name="T40" fmla="*/ 194 w 1384"/>
                <a:gd name="T41" fmla="*/ 1175 h 1387"/>
                <a:gd name="T42" fmla="*/ 109 w 1384"/>
                <a:gd name="T43" fmla="*/ 1069 h 1387"/>
                <a:gd name="T44" fmla="*/ 46 w 1384"/>
                <a:gd name="T45" fmla="*/ 946 h 1387"/>
                <a:gd name="T46" fmla="*/ 9 w 1384"/>
                <a:gd name="T47" fmla="*/ 810 h 1387"/>
                <a:gd name="T48" fmla="*/ 0 w 1384"/>
                <a:gd name="T49" fmla="*/ 672 h 1387"/>
                <a:gd name="T50" fmla="*/ 17 w 1384"/>
                <a:gd name="T51" fmla="*/ 540 h 1387"/>
                <a:gd name="T52" fmla="*/ 58 w 1384"/>
                <a:gd name="T53" fmla="*/ 415 h 1387"/>
                <a:gd name="T54" fmla="*/ 120 w 1384"/>
                <a:gd name="T55" fmla="*/ 301 h 1387"/>
                <a:gd name="T56" fmla="*/ 203 w 1384"/>
                <a:gd name="T57" fmla="*/ 202 h 1387"/>
                <a:gd name="T58" fmla="*/ 304 w 1384"/>
                <a:gd name="T59" fmla="*/ 119 h 1387"/>
                <a:gd name="T60" fmla="*/ 422 w 1384"/>
                <a:gd name="T61" fmla="*/ 55 h 1387"/>
                <a:gd name="T62" fmla="*/ 552 w 1384"/>
                <a:gd name="T63" fmla="*/ 15 h 1387"/>
                <a:gd name="T64" fmla="*/ 641 w 1384"/>
                <a:gd name="T6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1387">
                  <a:moveTo>
                    <a:pt x="641" y="0"/>
                  </a:moveTo>
                  <a:lnTo>
                    <a:pt x="745" y="0"/>
                  </a:lnTo>
                  <a:lnTo>
                    <a:pt x="801" y="9"/>
                  </a:lnTo>
                  <a:lnTo>
                    <a:pt x="858" y="21"/>
                  </a:lnTo>
                  <a:lnTo>
                    <a:pt x="920" y="40"/>
                  </a:lnTo>
                  <a:lnTo>
                    <a:pt x="982" y="64"/>
                  </a:lnTo>
                  <a:lnTo>
                    <a:pt x="1041" y="95"/>
                  </a:lnTo>
                  <a:lnTo>
                    <a:pt x="1097" y="131"/>
                  </a:lnTo>
                  <a:lnTo>
                    <a:pt x="1148" y="172"/>
                  </a:lnTo>
                  <a:lnTo>
                    <a:pt x="1195" y="218"/>
                  </a:lnTo>
                  <a:lnTo>
                    <a:pt x="1238" y="269"/>
                  </a:lnTo>
                  <a:lnTo>
                    <a:pt x="1276" y="322"/>
                  </a:lnTo>
                  <a:lnTo>
                    <a:pt x="1310" y="380"/>
                  </a:lnTo>
                  <a:lnTo>
                    <a:pt x="1337" y="440"/>
                  </a:lnTo>
                  <a:lnTo>
                    <a:pt x="1359" y="503"/>
                  </a:lnTo>
                  <a:lnTo>
                    <a:pt x="1373" y="569"/>
                  </a:lnTo>
                  <a:lnTo>
                    <a:pt x="1382" y="639"/>
                  </a:lnTo>
                  <a:lnTo>
                    <a:pt x="1384" y="709"/>
                  </a:lnTo>
                  <a:lnTo>
                    <a:pt x="1379" y="777"/>
                  </a:lnTo>
                  <a:lnTo>
                    <a:pt x="1368" y="844"/>
                  </a:lnTo>
                  <a:lnTo>
                    <a:pt x="1350" y="908"/>
                  </a:lnTo>
                  <a:lnTo>
                    <a:pt x="1328" y="971"/>
                  </a:lnTo>
                  <a:lnTo>
                    <a:pt x="1297" y="1030"/>
                  </a:lnTo>
                  <a:lnTo>
                    <a:pt x="1263" y="1085"/>
                  </a:lnTo>
                  <a:lnTo>
                    <a:pt x="1224" y="1137"/>
                  </a:lnTo>
                  <a:lnTo>
                    <a:pt x="1180" y="1185"/>
                  </a:lnTo>
                  <a:lnTo>
                    <a:pt x="1130" y="1230"/>
                  </a:lnTo>
                  <a:lnTo>
                    <a:pt x="1076" y="1269"/>
                  </a:lnTo>
                  <a:lnTo>
                    <a:pt x="1019" y="1305"/>
                  </a:lnTo>
                  <a:lnTo>
                    <a:pt x="957" y="1333"/>
                  </a:lnTo>
                  <a:lnTo>
                    <a:pt x="892" y="1357"/>
                  </a:lnTo>
                  <a:lnTo>
                    <a:pt x="822" y="1374"/>
                  </a:lnTo>
                  <a:lnTo>
                    <a:pt x="751" y="1384"/>
                  </a:lnTo>
                  <a:lnTo>
                    <a:pt x="682" y="1387"/>
                  </a:lnTo>
                  <a:lnTo>
                    <a:pt x="613" y="1382"/>
                  </a:lnTo>
                  <a:lnTo>
                    <a:pt x="545" y="1371"/>
                  </a:lnTo>
                  <a:lnTo>
                    <a:pt x="479" y="1353"/>
                  </a:lnTo>
                  <a:lnTo>
                    <a:pt x="415" y="1328"/>
                  </a:lnTo>
                  <a:lnTo>
                    <a:pt x="355" y="1298"/>
                  </a:lnTo>
                  <a:lnTo>
                    <a:pt x="297" y="1263"/>
                  </a:lnTo>
                  <a:lnTo>
                    <a:pt x="244" y="1221"/>
                  </a:lnTo>
                  <a:lnTo>
                    <a:pt x="194" y="1175"/>
                  </a:lnTo>
                  <a:lnTo>
                    <a:pt x="149" y="1124"/>
                  </a:lnTo>
                  <a:lnTo>
                    <a:pt x="109" y="1069"/>
                  </a:lnTo>
                  <a:lnTo>
                    <a:pt x="75" y="1009"/>
                  </a:lnTo>
                  <a:lnTo>
                    <a:pt x="46" y="946"/>
                  </a:lnTo>
                  <a:lnTo>
                    <a:pt x="24" y="879"/>
                  </a:lnTo>
                  <a:lnTo>
                    <a:pt x="9" y="810"/>
                  </a:lnTo>
                  <a:lnTo>
                    <a:pt x="1" y="740"/>
                  </a:lnTo>
                  <a:lnTo>
                    <a:pt x="0" y="672"/>
                  </a:lnTo>
                  <a:lnTo>
                    <a:pt x="5" y="604"/>
                  </a:lnTo>
                  <a:lnTo>
                    <a:pt x="17" y="540"/>
                  </a:lnTo>
                  <a:lnTo>
                    <a:pt x="34" y="476"/>
                  </a:lnTo>
                  <a:lnTo>
                    <a:pt x="58" y="415"/>
                  </a:lnTo>
                  <a:lnTo>
                    <a:pt x="86" y="356"/>
                  </a:lnTo>
                  <a:lnTo>
                    <a:pt x="120" y="301"/>
                  </a:lnTo>
                  <a:lnTo>
                    <a:pt x="160" y="250"/>
                  </a:lnTo>
                  <a:lnTo>
                    <a:pt x="203" y="202"/>
                  </a:lnTo>
                  <a:lnTo>
                    <a:pt x="251" y="159"/>
                  </a:lnTo>
                  <a:lnTo>
                    <a:pt x="304" y="119"/>
                  </a:lnTo>
                  <a:lnTo>
                    <a:pt x="361" y="85"/>
                  </a:lnTo>
                  <a:lnTo>
                    <a:pt x="422" y="55"/>
                  </a:lnTo>
                  <a:lnTo>
                    <a:pt x="486" y="32"/>
                  </a:lnTo>
                  <a:lnTo>
                    <a:pt x="552" y="15"/>
                  </a:lnTo>
                  <a:lnTo>
                    <a:pt x="597" y="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6148481" y="3773499"/>
              <a:ext cx="366062" cy="365723"/>
            </a:xfrm>
            <a:custGeom>
              <a:avLst/>
              <a:gdLst>
                <a:gd name="T0" fmla="*/ 540 w 1078"/>
                <a:gd name="T1" fmla="*/ 0 h 1077"/>
                <a:gd name="T2" fmla="*/ 602 w 1078"/>
                <a:gd name="T3" fmla="*/ 4 h 1077"/>
                <a:gd name="T4" fmla="*/ 664 w 1078"/>
                <a:gd name="T5" fmla="*/ 14 h 1077"/>
                <a:gd name="T6" fmla="*/ 722 w 1078"/>
                <a:gd name="T7" fmla="*/ 31 h 1077"/>
                <a:gd name="T8" fmla="*/ 777 w 1078"/>
                <a:gd name="T9" fmla="*/ 55 h 1077"/>
                <a:gd name="T10" fmla="*/ 829 w 1078"/>
                <a:gd name="T11" fmla="*/ 85 h 1077"/>
                <a:gd name="T12" fmla="*/ 877 w 1078"/>
                <a:gd name="T13" fmla="*/ 119 h 1077"/>
                <a:gd name="T14" fmla="*/ 921 w 1078"/>
                <a:gd name="T15" fmla="*/ 158 h 1077"/>
                <a:gd name="T16" fmla="*/ 960 w 1078"/>
                <a:gd name="T17" fmla="*/ 203 h 1077"/>
                <a:gd name="T18" fmla="*/ 995 w 1078"/>
                <a:gd name="T19" fmla="*/ 251 h 1077"/>
                <a:gd name="T20" fmla="*/ 1024 w 1078"/>
                <a:gd name="T21" fmla="*/ 304 h 1077"/>
                <a:gd name="T22" fmla="*/ 1048 w 1078"/>
                <a:gd name="T23" fmla="*/ 359 h 1077"/>
                <a:gd name="T24" fmla="*/ 1065 w 1078"/>
                <a:gd name="T25" fmla="*/ 416 h 1077"/>
                <a:gd name="T26" fmla="*/ 1075 w 1078"/>
                <a:gd name="T27" fmla="*/ 476 h 1077"/>
                <a:gd name="T28" fmla="*/ 1078 w 1078"/>
                <a:gd name="T29" fmla="*/ 539 h 1077"/>
                <a:gd name="T30" fmla="*/ 1074 w 1078"/>
                <a:gd name="T31" fmla="*/ 602 h 1077"/>
                <a:gd name="T32" fmla="*/ 1063 w 1078"/>
                <a:gd name="T33" fmla="*/ 664 h 1077"/>
                <a:gd name="T34" fmla="*/ 1045 w 1078"/>
                <a:gd name="T35" fmla="*/ 723 h 1077"/>
                <a:gd name="T36" fmla="*/ 1021 w 1078"/>
                <a:gd name="T37" fmla="*/ 778 h 1077"/>
                <a:gd name="T38" fmla="*/ 993 w 1078"/>
                <a:gd name="T39" fmla="*/ 829 h 1077"/>
                <a:gd name="T40" fmla="*/ 957 w 1078"/>
                <a:gd name="T41" fmla="*/ 877 h 1077"/>
                <a:gd name="T42" fmla="*/ 918 w 1078"/>
                <a:gd name="T43" fmla="*/ 922 h 1077"/>
                <a:gd name="T44" fmla="*/ 873 w 1078"/>
                <a:gd name="T45" fmla="*/ 961 h 1077"/>
                <a:gd name="T46" fmla="*/ 825 w 1078"/>
                <a:gd name="T47" fmla="*/ 995 h 1077"/>
                <a:gd name="T48" fmla="*/ 773 w 1078"/>
                <a:gd name="T49" fmla="*/ 1024 h 1077"/>
                <a:gd name="T50" fmla="*/ 718 w 1078"/>
                <a:gd name="T51" fmla="*/ 1047 h 1077"/>
                <a:gd name="T52" fmla="*/ 659 w 1078"/>
                <a:gd name="T53" fmla="*/ 1064 h 1077"/>
                <a:gd name="T54" fmla="*/ 598 w 1078"/>
                <a:gd name="T55" fmla="*/ 1075 h 1077"/>
                <a:gd name="T56" fmla="*/ 536 w 1078"/>
                <a:gd name="T57" fmla="*/ 1077 h 1077"/>
                <a:gd name="T58" fmla="*/ 473 w 1078"/>
                <a:gd name="T59" fmla="*/ 1074 h 1077"/>
                <a:gd name="T60" fmla="*/ 413 w 1078"/>
                <a:gd name="T61" fmla="*/ 1063 h 1077"/>
                <a:gd name="T62" fmla="*/ 355 w 1078"/>
                <a:gd name="T63" fmla="*/ 1045 h 1077"/>
                <a:gd name="T64" fmla="*/ 300 w 1078"/>
                <a:gd name="T65" fmla="*/ 1021 h 1077"/>
                <a:gd name="T66" fmla="*/ 248 w 1078"/>
                <a:gd name="T67" fmla="*/ 991 h 1077"/>
                <a:gd name="T68" fmla="*/ 200 w 1078"/>
                <a:gd name="T69" fmla="*/ 957 h 1077"/>
                <a:gd name="T70" fmla="*/ 156 w 1078"/>
                <a:gd name="T71" fmla="*/ 918 h 1077"/>
                <a:gd name="T72" fmla="*/ 117 w 1078"/>
                <a:gd name="T73" fmla="*/ 873 h 1077"/>
                <a:gd name="T74" fmla="*/ 83 w 1078"/>
                <a:gd name="T75" fmla="*/ 825 h 1077"/>
                <a:gd name="T76" fmla="*/ 54 w 1078"/>
                <a:gd name="T77" fmla="*/ 772 h 1077"/>
                <a:gd name="T78" fmla="*/ 30 w 1078"/>
                <a:gd name="T79" fmla="*/ 717 h 1077"/>
                <a:gd name="T80" fmla="*/ 13 w 1078"/>
                <a:gd name="T81" fmla="*/ 660 h 1077"/>
                <a:gd name="T82" fmla="*/ 3 w 1078"/>
                <a:gd name="T83" fmla="*/ 598 h 1077"/>
                <a:gd name="T84" fmla="*/ 0 w 1078"/>
                <a:gd name="T85" fmla="*/ 537 h 1077"/>
                <a:gd name="T86" fmla="*/ 4 w 1078"/>
                <a:gd name="T87" fmla="*/ 474 h 1077"/>
                <a:gd name="T88" fmla="*/ 15 w 1078"/>
                <a:gd name="T89" fmla="*/ 414 h 1077"/>
                <a:gd name="T90" fmla="*/ 32 w 1078"/>
                <a:gd name="T91" fmla="*/ 355 h 1077"/>
                <a:gd name="T92" fmla="*/ 55 w 1078"/>
                <a:gd name="T93" fmla="*/ 300 h 1077"/>
                <a:gd name="T94" fmla="*/ 85 w 1078"/>
                <a:gd name="T95" fmla="*/ 249 h 1077"/>
                <a:gd name="T96" fmla="*/ 119 w 1078"/>
                <a:gd name="T97" fmla="*/ 200 h 1077"/>
                <a:gd name="T98" fmla="*/ 160 w 1078"/>
                <a:gd name="T99" fmla="*/ 156 h 1077"/>
                <a:gd name="T100" fmla="*/ 203 w 1078"/>
                <a:gd name="T101" fmla="*/ 116 h 1077"/>
                <a:gd name="T102" fmla="*/ 252 w 1078"/>
                <a:gd name="T103" fmla="*/ 82 h 1077"/>
                <a:gd name="T104" fmla="*/ 304 w 1078"/>
                <a:gd name="T105" fmla="*/ 53 h 1077"/>
                <a:gd name="T106" fmla="*/ 359 w 1078"/>
                <a:gd name="T107" fmla="*/ 30 h 1077"/>
                <a:gd name="T108" fmla="*/ 416 w 1078"/>
                <a:gd name="T109" fmla="*/ 13 h 1077"/>
                <a:gd name="T110" fmla="*/ 477 w 1078"/>
                <a:gd name="T111" fmla="*/ 2 h 1077"/>
                <a:gd name="T112" fmla="*/ 540 w 1078"/>
                <a:gd name="T113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8" h="1077">
                  <a:moveTo>
                    <a:pt x="540" y="0"/>
                  </a:moveTo>
                  <a:lnTo>
                    <a:pt x="602" y="4"/>
                  </a:lnTo>
                  <a:lnTo>
                    <a:pt x="664" y="14"/>
                  </a:lnTo>
                  <a:lnTo>
                    <a:pt x="722" y="31"/>
                  </a:lnTo>
                  <a:lnTo>
                    <a:pt x="777" y="55"/>
                  </a:lnTo>
                  <a:lnTo>
                    <a:pt x="829" y="85"/>
                  </a:lnTo>
                  <a:lnTo>
                    <a:pt x="877" y="119"/>
                  </a:lnTo>
                  <a:lnTo>
                    <a:pt x="921" y="158"/>
                  </a:lnTo>
                  <a:lnTo>
                    <a:pt x="960" y="203"/>
                  </a:lnTo>
                  <a:lnTo>
                    <a:pt x="995" y="251"/>
                  </a:lnTo>
                  <a:lnTo>
                    <a:pt x="1024" y="304"/>
                  </a:lnTo>
                  <a:lnTo>
                    <a:pt x="1048" y="359"/>
                  </a:lnTo>
                  <a:lnTo>
                    <a:pt x="1065" y="416"/>
                  </a:lnTo>
                  <a:lnTo>
                    <a:pt x="1075" y="476"/>
                  </a:lnTo>
                  <a:lnTo>
                    <a:pt x="1078" y="539"/>
                  </a:lnTo>
                  <a:lnTo>
                    <a:pt x="1074" y="602"/>
                  </a:lnTo>
                  <a:lnTo>
                    <a:pt x="1063" y="664"/>
                  </a:lnTo>
                  <a:lnTo>
                    <a:pt x="1045" y="723"/>
                  </a:lnTo>
                  <a:lnTo>
                    <a:pt x="1021" y="778"/>
                  </a:lnTo>
                  <a:lnTo>
                    <a:pt x="993" y="829"/>
                  </a:lnTo>
                  <a:lnTo>
                    <a:pt x="957" y="877"/>
                  </a:lnTo>
                  <a:lnTo>
                    <a:pt x="918" y="922"/>
                  </a:lnTo>
                  <a:lnTo>
                    <a:pt x="873" y="961"/>
                  </a:lnTo>
                  <a:lnTo>
                    <a:pt x="825" y="995"/>
                  </a:lnTo>
                  <a:lnTo>
                    <a:pt x="773" y="1024"/>
                  </a:lnTo>
                  <a:lnTo>
                    <a:pt x="718" y="1047"/>
                  </a:lnTo>
                  <a:lnTo>
                    <a:pt x="659" y="1064"/>
                  </a:lnTo>
                  <a:lnTo>
                    <a:pt x="598" y="1075"/>
                  </a:lnTo>
                  <a:lnTo>
                    <a:pt x="536" y="1077"/>
                  </a:lnTo>
                  <a:lnTo>
                    <a:pt x="473" y="1074"/>
                  </a:lnTo>
                  <a:lnTo>
                    <a:pt x="413" y="1063"/>
                  </a:lnTo>
                  <a:lnTo>
                    <a:pt x="355" y="1045"/>
                  </a:lnTo>
                  <a:lnTo>
                    <a:pt x="300" y="1021"/>
                  </a:lnTo>
                  <a:lnTo>
                    <a:pt x="248" y="991"/>
                  </a:lnTo>
                  <a:lnTo>
                    <a:pt x="200" y="957"/>
                  </a:lnTo>
                  <a:lnTo>
                    <a:pt x="156" y="918"/>
                  </a:lnTo>
                  <a:lnTo>
                    <a:pt x="117" y="873"/>
                  </a:lnTo>
                  <a:lnTo>
                    <a:pt x="83" y="825"/>
                  </a:lnTo>
                  <a:lnTo>
                    <a:pt x="54" y="772"/>
                  </a:lnTo>
                  <a:lnTo>
                    <a:pt x="30" y="717"/>
                  </a:lnTo>
                  <a:lnTo>
                    <a:pt x="13" y="660"/>
                  </a:lnTo>
                  <a:lnTo>
                    <a:pt x="3" y="598"/>
                  </a:lnTo>
                  <a:lnTo>
                    <a:pt x="0" y="537"/>
                  </a:lnTo>
                  <a:lnTo>
                    <a:pt x="4" y="474"/>
                  </a:lnTo>
                  <a:lnTo>
                    <a:pt x="15" y="414"/>
                  </a:lnTo>
                  <a:lnTo>
                    <a:pt x="32" y="355"/>
                  </a:lnTo>
                  <a:lnTo>
                    <a:pt x="55" y="300"/>
                  </a:lnTo>
                  <a:lnTo>
                    <a:pt x="85" y="249"/>
                  </a:lnTo>
                  <a:lnTo>
                    <a:pt x="119" y="200"/>
                  </a:lnTo>
                  <a:lnTo>
                    <a:pt x="160" y="156"/>
                  </a:lnTo>
                  <a:lnTo>
                    <a:pt x="203" y="116"/>
                  </a:lnTo>
                  <a:lnTo>
                    <a:pt x="252" y="82"/>
                  </a:lnTo>
                  <a:lnTo>
                    <a:pt x="304" y="53"/>
                  </a:lnTo>
                  <a:lnTo>
                    <a:pt x="359" y="30"/>
                  </a:lnTo>
                  <a:lnTo>
                    <a:pt x="416" y="13"/>
                  </a:lnTo>
                  <a:lnTo>
                    <a:pt x="477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6221303" y="3877631"/>
              <a:ext cx="214272" cy="176919"/>
            </a:xfrm>
            <a:custGeom>
              <a:avLst/>
              <a:gdLst>
                <a:gd name="T0" fmla="*/ 546 w 631"/>
                <a:gd name="T1" fmla="*/ 0 h 521"/>
                <a:gd name="T2" fmla="*/ 566 w 631"/>
                <a:gd name="T3" fmla="*/ 0 h 521"/>
                <a:gd name="T4" fmla="*/ 585 w 631"/>
                <a:gd name="T5" fmla="*/ 6 h 521"/>
                <a:gd name="T6" fmla="*/ 602 w 631"/>
                <a:gd name="T7" fmla="*/ 17 h 521"/>
                <a:gd name="T8" fmla="*/ 617 w 631"/>
                <a:gd name="T9" fmla="*/ 33 h 521"/>
                <a:gd name="T10" fmla="*/ 626 w 631"/>
                <a:gd name="T11" fmla="*/ 51 h 521"/>
                <a:gd name="T12" fmla="*/ 631 w 631"/>
                <a:gd name="T13" fmla="*/ 71 h 521"/>
                <a:gd name="T14" fmla="*/ 630 w 631"/>
                <a:gd name="T15" fmla="*/ 90 h 521"/>
                <a:gd name="T16" fmla="*/ 622 w 631"/>
                <a:gd name="T17" fmla="*/ 110 h 521"/>
                <a:gd name="T18" fmla="*/ 610 w 631"/>
                <a:gd name="T19" fmla="*/ 129 h 521"/>
                <a:gd name="T20" fmla="*/ 308 w 631"/>
                <a:gd name="T21" fmla="*/ 488 h 521"/>
                <a:gd name="T22" fmla="*/ 290 w 631"/>
                <a:gd name="T23" fmla="*/ 507 h 521"/>
                <a:gd name="T24" fmla="*/ 270 w 631"/>
                <a:gd name="T25" fmla="*/ 517 h 521"/>
                <a:gd name="T26" fmla="*/ 248 w 631"/>
                <a:gd name="T27" fmla="*/ 521 h 521"/>
                <a:gd name="T28" fmla="*/ 227 w 631"/>
                <a:gd name="T29" fmla="*/ 518 h 521"/>
                <a:gd name="T30" fmla="*/ 206 w 631"/>
                <a:gd name="T31" fmla="*/ 508 h 521"/>
                <a:gd name="T32" fmla="*/ 186 w 631"/>
                <a:gd name="T33" fmla="*/ 492 h 521"/>
                <a:gd name="T34" fmla="*/ 25 w 631"/>
                <a:gd name="T35" fmla="*/ 325 h 521"/>
                <a:gd name="T36" fmla="*/ 11 w 631"/>
                <a:gd name="T37" fmla="*/ 308 h 521"/>
                <a:gd name="T38" fmla="*/ 3 w 631"/>
                <a:gd name="T39" fmla="*/ 288 h 521"/>
                <a:gd name="T40" fmla="*/ 0 w 631"/>
                <a:gd name="T41" fmla="*/ 268 h 521"/>
                <a:gd name="T42" fmla="*/ 1 w 631"/>
                <a:gd name="T43" fmla="*/ 249 h 521"/>
                <a:gd name="T44" fmla="*/ 9 w 631"/>
                <a:gd name="T45" fmla="*/ 230 h 521"/>
                <a:gd name="T46" fmla="*/ 22 w 631"/>
                <a:gd name="T47" fmla="*/ 213 h 521"/>
                <a:gd name="T48" fmla="*/ 39 w 631"/>
                <a:gd name="T49" fmla="*/ 200 h 521"/>
                <a:gd name="T50" fmla="*/ 58 w 631"/>
                <a:gd name="T51" fmla="*/ 194 h 521"/>
                <a:gd name="T52" fmla="*/ 77 w 631"/>
                <a:gd name="T53" fmla="*/ 191 h 521"/>
                <a:gd name="T54" fmla="*/ 98 w 631"/>
                <a:gd name="T55" fmla="*/ 195 h 521"/>
                <a:gd name="T56" fmla="*/ 118 w 631"/>
                <a:gd name="T57" fmla="*/ 204 h 521"/>
                <a:gd name="T58" fmla="*/ 136 w 631"/>
                <a:gd name="T59" fmla="*/ 217 h 521"/>
                <a:gd name="T60" fmla="*/ 191 w 631"/>
                <a:gd name="T61" fmla="*/ 270 h 521"/>
                <a:gd name="T62" fmla="*/ 249 w 631"/>
                <a:gd name="T63" fmla="*/ 321 h 521"/>
                <a:gd name="T64" fmla="*/ 291 w 631"/>
                <a:gd name="T65" fmla="*/ 270 h 521"/>
                <a:gd name="T66" fmla="*/ 337 w 631"/>
                <a:gd name="T67" fmla="*/ 216 h 521"/>
                <a:gd name="T68" fmla="*/ 382 w 631"/>
                <a:gd name="T69" fmla="*/ 161 h 521"/>
                <a:gd name="T70" fmla="*/ 492 w 631"/>
                <a:gd name="T71" fmla="*/ 31 h 521"/>
                <a:gd name="T72" fmla="*/ 508 w 631"/>
                <a:gd name="T73" fmla="*/ 16 h 521"/>
                <a:gd name="T74" fmla="*/ 526 w 631"/>
                <a:gd name="T75" fmla="*/ 5 h 521"/>
                <a:gd name="T76" fmla="*/ 546 w 631"/>
                <a:gd name="T7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1" h="521">
                  <a:moveTo>
                    <a:pt x="546" y="0"/>
                  </a:moveTo>
                  <a:lnTo>
                    <a:pt x="566" y="0"/>
                  </a:lnTo>
                  <a:lnTo>
                    <a:pt x="585" y="6"/>
                  </a:lnTo>
                  <a:lnTo>
                    <a:pt x="602" y="17"/>
                  </a:lnTo>
                  <a:lnTo>
                    <a:pt x="617" y="33"/>
                  </a:lnTo>
                  <a:lnTo>
                    <a:pt x="626" y="51"/>
                  </a:lnTo>
                  <a:lnTo>
                    <a:pt x="631" y="71"/>
                  </a:lnTo>
                  <a:lnTo>
                    <a:pt x="630" y="90"/>
                  </a:lnTo>
                  <a:lnTo>
                    <a:pt x="622" y="110"/>
                  </a:lnTo>
                  <a:lnTo>
                    <a:pt x="610" y="129"/>
                  </a:lnTo>
                  <a:lnTo>
                    <a:pt x="308" y="488"/>
                  </a:lnTo>
                  <a:lnTo>
                    <a:pt x="290" y="507"/>
                  </a:lnTo>
                  <a:lnTo>
                    <a:pt x="270" y="517"/>
                  </a:lnTo>
                  <a:lnTo>
                    <a:pt x="248" y="521"/>
                  </a:lnTo>
                  <a:lnTo>
                    <a:pt x="227" y="518"/>
                  </a:lnTo>
                  <a:lnTo>
                    <a:pt x="206" y="508"/>
                  </a:lnTo>
                  <a:lnTo>
                    <a:pt x="186" y="492"/>
                  </a:lnTo>
                  <a:lnTo>
                    <a:pt x="25" y="325"/>
                  </a:lnTo>
                  <a:lnTo>
                    <a:pt x="11" y="308"/>
                  </a:lnTo>
                  <a:lnTo>
                    <a:pt x="3" y="288"/>
                  </a:lnTo>
                  <a:lnTo>
                    <a:pt x="0" y="268"/>
                  </a:lnTo>
                  <a:lnTo>
                    <a:pt x="1" y="249"/>
                  </a:lnTo>
                  <a:lnTo>
                    <a:pt x="9" y="230"/>
                  </a:lnTo>
                  <a:lnTo>
                    <a:pt x="22" y="213"/>
                  </a:lnTo>
                  <a:lnTo>
                    <a:pt x="39" y="200"/>
                  </a:lnTo>
                  <a:lnTo>
                    <a:pt x="58" y="194"/>
                  </a:lnTo>
                  <a:lnTo>
                    <a:pt x="77" y="191"/>
                  </a:lnTo>
                  <a:lnTo>
                    <a:pt x="98" y="195"/>
                  </a:lnTo>
                  <a:lnTo>
                    <a:pt x="118" y="204"/>
                  </a:lnTo>
                  <a:lnTo>
                    <a:pt x="136" y="217"/>
                  </a:lnTo>
                  <a:lnTo>
                    <a:pt x="191" y="270"/>
                  </a:lnTo>
                  <a:lnTo>
                    <a:pt x="249" y="321"/>
                  </a:lnTo>
                  <a:lnTo>
                    <a:pt x="291" y="270"/>
                  </a:lnTo>
                  <a:lnTo>
                    <a:pt x="337" y="216"/>
                  </a:lnTo>
                  <a:lnTo>
                    <a:pt x="382" y="161"/>
                  </a:lnTo>
                  <a:lnTo>
                    <a:pt x="492" y="31"/>
                  </a:lnTo>
                  <a:lnTo>
                    <a:pt x="508" y="16"/>
                  </a:lnTo>
                  <a:lnTo>
                    <a:pt x="526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1083" y="3718207"/>
            <a:ext cx="277129" cy="277731"/>
            <a:chOff x="6124389" y="3748788"/>
            <a:chExt cx="414246" cy="415144"/>
          </a:xfrm>
        </p:grpSpPr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6124389" y="3748788"/>
              <a:ext cx="414246" cy="415144"/>
            </a:xfrm>
            <a:custGeom>
              <a:avLst/>
              <a:gdLst>
                <a:gd name="T0" fmla="*/ 745 w 1384"/>
                <a:gd name="T1" fmla="*/ 0 h 1387"/>
                <a:gd name="T2" fmla="*/ 858 w 1384"/>
                <a:gd name="T3" fmla="*/ 21 h 1387"/>
                <a:gd name="T4" fmla="*/ 982 w 1384"/>
                <a:gd name="T5" fmla="*/ 64 h 1387"/>
                <a:gd name="T6" fmla="*/ 1097 w 1384"/>
                <a:gd name="T7" fmla="*/ 131 h 1387"/>
                <a:gd name="T8" fmla="*/ 1195 w 1384"/>
                <a:gd name="T9" fmla="*/ 218 h 1387"/>
                <a:gd name="T10" fmla="*/ 1276 w 1384"/>
                <a:gd name="T11" fmla="*/ 322 h 1387"/>
                <a:gd name="T12" fmla="*/ 1337 w 1384"/>
                <a:gd name="T13" fmla="*/ 440 h 1387"/>
                <a:gd name="T14" fmla="*/ 1373 w 1384"/>
                <a:gd name="T15" fmla="*/ 569 h 1387"/>
                <a:gd name="T16" fmla="*/ 1384 w 1384"/>
                <a:gd name="T17" fmla="*/ 709 h 1387"/>
                <a:gd name="T18" fmla="*/ 1368 w 1384"/>
                <a:gd name="T19" fmla="*/ 844 h 1387"/>
                <a:gd name="T20" fmla="*/ 1328 w 1384"/>
                <a:gd name="T21" fmla="*/ 971 h 1387"/>
                <a:gd name="T22" fmla="*/ 1263 w 1384"/>
                <a:gd name="T23" fmla="*/ 1085 h 1387"/>
                <a:gd name="T24" fmla="*/ 1180 w 1384"/>
                <a:gd name="T25" fmla="*/ 1185 h 1387"/>
                <a:gd name="T26" fmla="*/ 1076 w 1384"/>
                <a:gd name="T27" fmla="*/ 1269 h 1387"/>
                <a:gd name="T28" fmla="*/ 957 w 1384"/>
                <a:gd name="T29" fmla="*/ 1333 h 1387"/>
                <a:gd name="T30" fmla="*/ 822 w 1384"/>
                <a:gd name="T31" fmla="*/ 1374 h 1387"/>
                <a:gd name="T32" fmla="*/ 682 w 1384"/>
                <a:gd name="T33" fmla="*/ 1387 h 1387"/>
                <a:gd name="T34" fmla="*/ 545 w 1384"/>
                <a:gd name="T35" fmla="*/ 1371 h 1387"/>
                <a:gd name="T36" fmla="*/ 415 w 1384"/>
                <a:gd name="T37" fmla="*/ 1328 h 1387"/>
                <a:gd name="T38" fmla="*/ 297 w 1384"/>
                <a:gd name="T39" fmla="*/ 1263 h 1387"/>
                <a:gd name="T40" fmla="*/ 194 w 1384"/>
                <a:gd name="T41" fmla="*/ 1175 h 1387"/>
                <a:gd name="T42" fmla="*/ 109 w 1384"/>
                <a:gd name="T43" fmla="*/ 1069 h 1387"/>
                <a:gd name="T44" fmla="*/ 46 w 1384"/>
                <a:gd name="T45" fmla="*/ 946 h 1387"/>
                <a:gd name="T46" fmla="*/ 9 w 1384"/>
                <a:gd name="T47" fmla="*/ 810 h 1387"/>
                <a:gd name="T48" fmla="*/ 0 w 1384"/>
                <a:gd name="T49" fmla="*/ 672 h 1387"/>
                <a:gd name="T50" fmla="*/ 17 w 1384"/>
                <a:gd name="T51" fmla="*/ 540 h 1387"/>
                <a:gd name="T52" fmla="*/ 58 w 1384"/>
                <a:gd name="T53" fmla="*/ 415 h 1387"/>
                <a:gd name="T54" fmla="*/ 120 w 1384"/>
                <a:gd name="T55" fmla="*/ 301 h 1387"/>
                <a:gd name="T56" fmla="*/ 203 w 1384"/>
                <a:gd name="T57" fmla="*/ 202 h 1387"/>
                <a:gd name="T58" fmla="*/ 304 w 1384"/>
                <a:gd name="T59" fmla="*/ 119 h 1387"/>
                <a:gd name="T60" fmla="*/ 422 w 1384"/>
                <a:gd name="T61" fmla="*/ 55 h 1387"/>
                <a:gd name="T62" fmla="*/ 552 w 1384"/>
                <a:gd name="T63" fmla="*/ 15 h 1387"/>
                <a:gd name="T64" fmla="*/ 641 w 1384"/>
                <a:gd name="T6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1387">
                  <a:moveTo>
                    <a:pt x="641" y="0"/>
                  </a:moveTo>
                  <a:lnTo>
                    <a:pt x="745" y="0"/>
                  </a:lnTo>
                  <a:lnTo>
                    <a:pt x="801" y="9"/>
                  </a:lnTo>
                  <a:lnTo>
                    <a:pt x="858" y="21"/>
                  </a:lnTo>
                  <a:lnTo>
                    <a:pt x="920" y="40"/>
                  </a:lnTo>
                  <a:lnTo>
                    <a:pt x="982" y="64"/>
                  </a:lnTo>
                  <a:lnTo>
                    <a:pt x="1041" y="95"/>
                  </a:lnTo>
                  <a:lnTo>
                    <a:pt x="1097" y="131"/>
                  </a:lnTo>
                  <a:lnTo>
                    <a:pt x="1148" y="172"/>
                  </a:lnTo>
                  <a:lnTo>
                    <a:pt x="1195" y="218"/>
                  </a:lnTo>
                  <a:lnTo>
                    <a:pt x="1238" y="269"/>
                  </a:lnTo>
                  <a:lnTo>
                    <a:pt x="1276" y="322"/>
                  </a:lnTo>
                  <a:lnTo>
                    <a:pt x="1310" y="380"/>
                  </a:lnTo>
                  <a:lnTo>
                    <a:pt x="1337" y="440"/>
                  </a:lnTo>
                  <a:lnTo>
                    <a:pt x="1359" y="503"/>
                  </a:lnTo>
                  <a:lnTo>
                    <a:pt x="1373" y="569"/>
                  </a:lnTo>
                  <a:lnTo>
                    <a:pt x="1382" y="639"/>
                  </a:lnTo>
                  <a:lnTo>
                    <a:pt x="1384" y="709"/>
                  </a:lnTo>
                  <a:lnTo>
                    <a:pt x="1379" y="777"/>
                  </a:lnTo>
                  <a:lnTo>
                    <a:pt x="1368" y="844"/>
                  </a:lnTo>
                  <a:lnTo>
                    <a:pt x="1350" y="908"/>
                  </a:lnTo>
                  <a:lnTo>
                    <a:pt x="1328" y="971"/>
                  </a:lnTo>
                  <a:lnTo>
                    <a:pt x="1297" y="1030"/>
                  </a:lnTo>
                  <a:lnTo>
                    <a:pt x="1263" y="1085"/>
                  </a:lnTo>
                  <a:lnTo>
                    <a:pt x="1224" y="1137"/>
                  </a:lnTo>
                  <a:lnTo>
                    <a:pt x="1180" y="1185"/>
                  </a:lnTo>
                  <a:lnTo>
                    <a:pt x="1130" y="1230"/>
                  </a:lnTo>
                  <a:lnTo>
                    <a:pt x="1076" y="1269"/>
                  </a:lnTo>
                  <a:lnTo>
                    <a:pt x="1019" y="1305"/>
                  </a:lnTo>
                  <a:lnTo>
                    <a:pt x="957" y="1333"/>
                  </a:lnTo>
                  <a:lnTo>
                    <a:pt x="892" y="1357"/>
                  </a:lnTo>
                  <a:lnTo>
                    <a:pt x="822" y="1374"/>
                  </a:lnTo>
                  <a:lnTo>
                    <a:pt x="751" y="1384"/>
                  </a:lnTo>
                  <a:lnTo>
                    <a:pt x="682" y="1387"/>
                  </a:lnTo>
                  <a:lnTo>
                    <a:pt x="613" y="1382"/>
                  </a:lnTo>
                  <a:lnTo>
                    <a:pt x="545" y="1371"/>
                  </a:lnTo>
                  <a:lnTo>
                    <a:pt x="479" y="1353"/>
                  </a:lnTo>
                  <a:lnTo>
                    <a:pt x="415" y="1328"/>
                  </a:lnTo>
                  <a:lnTo>
                    <a:pt x="355" y="1298"/>
                  </a:lnTo>
                  <a:lnTo>
                    <a:pt x="297" y="1263"/>
                  </a:lnTo>
                  <a:lnTo>
                    <a:pt x="244" y="1221"/>
                  </a:lnTo>
                  <a:lnTo>
                    <a:pt x="194" y="1175"/>
                  </a:lnTo>
                  <a:lnTo>
                    <a:pt x="149" y="1124"/>
                  </a:lnTo>
                  <a:lnTo>
                    <a:pt x="109" y="1069"/>
                  </a:lnTo>
                  <a:lnTo>
                    <a:pt x="75" y="1009"/>
                  </a:lnTo>
                  <a:lnTo>
                    <a:pt x="46" y="946"/>
                  </a:lnTo>
                  <a:lnTo>
                    <a:pt x="24" y="879"/>
                  </a:lnTo>
                  <a:lnTo>
                    <a:pt x="9" y="810"/>
                  </a:lnTo>
                  <a:lnTo>
                    <a:pt x="1" y="740"/>
                  </a:lnTo>
                  <a:lnTo>
                    <a:pt x="0" y="672"/>
                  </a:lnTo>
                  <a:lnTo>
                    <a:pt x="5" y="604"/>
                  </a:lnTo>
                  <a:lnTo>
                    <a:pt x="17" y="540"/>
                  </a:lnTo>
                  <a:lnTo>
                    <a:pt x="34" y="476"/>
                  </a:lnTo>
                  <a:lnTo>
                    <a:pt x="58" y="415"/>
                  </a:lnTo>
                  <a:lnTo>
                    <a:pt x="86" y="356"/>
                  </a:lnTo>
                  <a:lnTo>
                    <a:pt x="120" y="301"/>
                  </a:lnTo>
                  <a:lnTo>
                    <a:pt x="160" y="250"/>
                  </a:lnTo>
                  <a:lnTo>
                    <a:pt x="203" y="202"/>
                  </a:lnTo>
                  <a:lnTo>
                    <a:pt x="251" y="159"/>
                  </a:lnTo>
                  <a:lnTo>
                    <a:pt x="304" y="119"/>
                  </a:lnTo>
                  <a:lnTo>
                    <a:pt x="361" y="85"/>
                  </a:lnTo>
                  <a:lnTo>
                    <a:pt x="422" y="55"/>
                  </a:lnTo>
                  <a:lnTo>
                    <a:pt x="486" y="32"/>
                  </a:lnTo>
                  <a:lnTo>
                    <a:pt x="552" y="15"/>
                  </a:lnTo>
                  <a:lnTo>
                    <a:pt x="597" y="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6148481" y="3773499"/>
              <a:ext cx="366062" cy="365723"/>
            </a:xfrm>
            <a:custGeom>
              <a:avLst/>
              <a:gdLst>
                <a:gd name="T0" fmla="*/ 540 w 1078"/>
                <a:gd name="T1" fmla="*/ 0 h 1077"/>
                <a:gd name="T2" fmla="*/ 602 w 1078"/>
                <a:gd name="T3" fmla="*/ 4 h 1077"/>
                <a:gd name="T4" fmla="*/ 664 w 1078"/>
                <a:gd name="T5" fmla="*/ 14 h 1077"/>
                <a:gd name="T6" fmla="*/ 722 w 1078"/>
                <a:gd name="T7" fmla="*/ 31 h 1077"/>
                <a:gd name="T8" fmla="*/ 777 w 1078"/>
                <a:gd name="T9" fmla="*/ 55 h 1077"/>
                <a:gd name="T10" fmla="*/ 829 w 1078"/>
                <a:gd name="T11" fmla="*/ 85 h 1077"/>
                <a:gd name="T12" fmla="*/ 877 w 1078"/>
                <a:gd name="T13" fmla="*/ 119 h 1077"/>
                <a:gd name="T14" fmla="*/ 921 w 1078"/>
                <a:gd name="T15" fmla="*/ 158 h 1077"/>
                <a:gd name="T16" fmla="*/ 960 w 1078"/>
                <a:gd name="T17" fmla="*/ 203 h 1077"/>
                <a:gd name="T18" fmla="*/ 995 w 1078"/>
                <a:gd name="T19" fmla="*/ 251 h 1077"/>
                <a:gd name="T20" fmla="*/ 1024 w 1078"/>
                <a:gd name="T21" fmla="*/ 304 h 1077"/>
                <a:gd name="T22" fmla="*/ 1048 w 1078"/>
                <a:gd name="T23" fmla="*/ 359 h 1077"/>
                <a:gd name="T24" fmla="*/ 1065 w 1078"/>
                <a:gd name="T25" fmla="*/ 416 h 1077"/>
                <a:gd name="T26" fmla="*/ 1075 w 1078"/>
                <a:gd name="T27" fmla="*/ 476 h 1077"/>
                <a:gd name="T28" fmla="*/ 1078 w 1078"/>
                <a:gd name="T29" fmla="*/ 539 h 1077"/>
                <a:gd name="T30" fmla="*/ 1074 w 1078"/>
                <a:gd name="T31" fmla="*/ 602 h 1077"/>
                <a:gd name="T32" fmla="*/ 1063 w 1078"/>
                <a:gd name="T33" fmla="*/ 664 h 1077"/>
                <a:gd name="T34" fmla="*/ 1045 w 1078"/>
                <a:gd name="T35" fmla="*/ 723 h 1077"/>
                <a:gd name="T36" fmla="*/ 1021 w 1078"/>
                <a:gd name="T37" fmla="*/ 778 h 1077"/>
                <a:gd name="T38" fmla="*/ 993 w 1078"/>
                <a:gd name="T39" fmla="*/ 829 h 1077"/>
                <a:gd name="T40" fmla="*/ 957 w 1078"/>
                <a:gd name="T41" fmla="*/ 877 h 1077"/>
                <a:gd name="T42" fmla="*/ 918 w 1078"/>
                <a:gd name="T43" fmla="*/ 922 h 1077"/>
                <a:gd name="T44" fmla="*/ 873 w 1078"/>
                <a:gd name="T45" fmla="*/ 961 h 1077"/>
                <a:gd name="T46" fmla="*/ 825 w 1078"/>
                <a:gd name="T47" fmla="*/ 995 h 1077"/>
                <a:gd name="T48" fmla="*/ 773 w 1078"/>
                <a:gd name="T49" fmla="*/ 1024 h 1077"/>
                <a:gd name="T50" fmla="*/ 718 w 1078"/>
                <a:gd name="T51" fmla="*/ 1047 h 1077"/>
                <a:gd name="T52" fmla="*/ 659 w 1078"/>
                <a:gd name="T53" fmla="*/ 1064 h 1077"/>
                <a:gd name="T54" fmla="*/ 598 w 1078"/>
                <a:gd name="T55" fmla="*/ 1075 h 1077"/>
                <a:gd name="T56" fmla="*/ 536 w 1078"/>
                <a:gd name="T57" fmla="*/ 1077 h 1077"/>
                <a:gd name="T58" fmla="*/ 473 w 1078"/>
                <a:gd name="T59" fmla="*/ 1074 h 1077"/>
                <a:gd name="T60" fmla="*/ 413 w 1078"/>
                <a:gd name="T61" fmla="*/ 1063 h 1077"/>
                <a:gd name="T62" fmla="*/ 355 w 1078"/>
                <a:gd name="T63" fmla="*/ 1045 h 1077"/>
                <a:gd name="T64" fmla="*/ 300 w 1078"/>
                <a:gd name="T65" fmla="*/ 1021 h 1077"/>
                <a:gd name="T66" fmla="*/ 248 w 1078"/>
                <a:gd name="T67" fmla="*/ 991 h 1077"/>
                <a:gd name="T68" fmla="*/ 200 w 1078"/>
                <a:gd name="T69" fmla="*/ 957 h 1077"/>
                <a:gd name="T70" fmla="*/ 156 w 1078"/>
                <a:gd name="T71" fmla="*/ 918 h 1077"/>
                <a:gd name="T72" fmla="*/ 117 w 1078"/>
                <a:gd name="T73" fmla="*/ 873 h 1077"/>
                <a:gd name="T74" fmla="*/ 83 w 1078"/>
                <a:gd name="T75" fmla="*/ 825 h 1077"/>
                <a:gd name="T76" fmla="*/ 54 w 1078"/>
                <a:gd name="T77" fmla="*/ 772 h 1077"/>
                <a:gd name="T78" fmla="*/ 30 w 1078"/>
                <a:gd name="T79" fmla="*/ 717 h 1077"/>
                <a:gd name="T80" fmla="*/ 13 w 1078"/>
                <a:gd name="T81" fmla="*/ 660 h 1077"/>
                <a:gd name="T82" fmla="*/ 3 w 1078"/>
                <a:gd name="T83" fmla="*/ 598 h 1077"/>
                <a:gd name="T84" fmla="*/ 0 w 1078"/>
                <a:gd name="T85" fmla="*/ 537 h 1077"/>
                <a:gd name="T86" fmla="*/ 4 w 1078"/>
                <a:gd name="T87" fmla="*/ 474 h 1077"/>
                <a:gd name="T88" fmla="*/ 15 w 1078"/>
                <a:gd name="T89" fmla="*/ 414 h 1077"/>
                <a:gd name="T90" fmla="*/ 32 w 1078"/>
                <a:gd name="T91" fmla="*/ 355 h 1077"/>
                <a:gd name="T92" fmla="*/ 55 w 1078"/>
                <a:gd name="T93" fmla="*/ 300 h 1077"/>
                <a:gd name="T94" fmla="*/ 85 w 1078"/>
                <a:gd name="T95" fmla="*/ 249 h 1077"/>
                <a:gd name="T96" fmla="*/ 119 w 1078"/>
                <a:gd name="T97" fmla="*/ 200 h 1077"/>
                <a:gd name="T98" fmla="*/ 160 w 1078"/>
                <a:gd name="T99" fmla="*/ 156 h 1077"/>
                <a:gd name="T100" fmla="*/ 203 w 1078"/>
                <a:gd name="T101" fmla="*/ 116 h 1077"/>
                <a:gd name="T102" fmla="*/ 252 w 1078"/>
                <a:gd name="T103" fmla="*/ 82 h 1077"/>
                <a:gd name="T104" fmla="*/ 304 w 1078"/>
                <a:gd name="T105" fmla="*/ 53 h 1077"/>
                <a:gd name="T106" fmla="*/ 359 w 1078"/>
                <a:gd name="T107" fmla="*/ 30 h 1077"/>
                <a:gd name="T108" fmla="*/ 416 w 1078"/>
                <a:gd name="T109" fmla="*/ 13 h 1077"/>
                <a:gd name="T110" fmla="*/ 477 w 1078"/>
                <a:gd name="T111" fmla="*/ 2 h 1077"/>
                <a:gd name="T112" fmla="*/ 540 w 1078"/>
                <a:gd name="T113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8" h="1077">
                  <a:moveTo>
                    <a:pt x="540" y="0"/>
                  </a:moveTo>
                  <a:lnTo>
                    <a:pt x="602" y="4"/>
                  </a:lnTo>
                  <a:lnTo>
                    <a:pt x="664" y="14"/>
                  </a:lnTo>
                  <a:lnTo>
                    <a:pt x="722" y="31"/>
                  </a:lnTo>
                  <a:lnTo>
                    <a:pt x="777" y="55"/>
                  </a:lnTo>
                  <a:lnTo>
                    <a:pt x="829" y="85"/>
                  </a:lnTo>
                  <a:lnTo>
                    <a:pt x="877" y="119"/>
                  </a:lnTo>
                  <a:lnTo>
                    <a:pt x="921" y="158"/>
                  </a:lnTo>
                  <a:lnTo>
                    <a:pt x="960" y="203"/>
                  </a:lnTo>
                  <a:lnTo>
                    <a:pt x="995" y="251"/>
                  </a:lnTo>
                  <a:lnTo>
                    <a:pt x="1024" y="304"/>
                  </a:lnTo>
                  <a:lnTo>
                    <a:pt x="1048" y="359"/>
                  </a:lnTo>
                  <a:lnTo>
                    <a:pt x="1065" y="416"/>
                  </a:lnTo>
                  <a:lnTo>
                    <a:pt x="1075" y="476"/>
                  </a:lnTo>
                  <a:lnTo>
                    <a:pt x="1078" y="539"/>
                  </a:lnTo>
                  <a:lnTo>
                    <a:pt x="1074" y="602"/>
                  </a:lnTo>
                  <a:lnTo>
                    <a:pt x="1063" y="664"/>
                  </a:lnTo>
                  <a:lnTo>
                    <a:pt x="1045" y="723"/>
                  </a:lnTo>
                  <a:lnTo>
                    <a:pt x="1021" y="778"/>
                  </a:lnTo>
                  <a:lnTo>
                    <a:pt x="993" y="829"/>
                  </a:lnTo>
                  <a:lnTo>
                    <a:pt x="957" y="877"/>
                  </a:lnTo>
                  <a:lnTo>
                    <a:pt x="918" y="922"/>
                  </a:lnTo>
                  <a:lnTo>
                    <a:pt x="873" y="961"/>
                  </a:lnTo>
                  <a:lnTo>
                    <a:pt x="825" y="995"/>
                  </a:lnTo>
                  <a:lnTo>
                    <a:pt x="773" y="1024"/>
                  </a:lnTo>
                  <a:lnTo>
                    <a:pt x="718" y="1047"/>
                  </a:lnTo>
                  <a:lnTo>
                    <a:pt x="659" y="1064"/>
                  </a:lnTo>
                  <a:lnTo>
                    <a:pt x="598" y="1075"/>
                  </a:lnTo>
                  <a:lnTo>
                    <a:pt x="536" y="1077"/>
                  </a:lnTo>
                  <a:lnTo>
                    <a:pt x="473" y="1074"/>
                  </a:lnTo>
                  <a:lnTo>
                    <a:pt x="413" y="1063"/>
                  </a:lnTo>
                  <a:lnTo>
                    <a:pt x="355" y="1045"/>
                  </a:lnTo>
                  <a:lnTo>
                    <a:pt x="300" y="1021"/>
                  </a:lnTo>
                  <a:lnTo>
                    <a:pt x="248" y="991"/>
                  </a:lnTo>
                  <a:lnTo>
                    <a:pt x="200" y="957"/>
                  </a:lnTo>
                  <a:lnTo>
                    <a:pt x="156" y="918"/>
                  </a:lnTo>
                  <a:lnTo>
                    <a:pt x="117" y="873"/>
                  </a:lnTo>
                  <a:lnTo>
                    <a:pt x="83" y="825"/>
                  </a:lnTo>
                  <a:lnTo>
                    <a:pt x="54" y="772"/>
                  </a:lnTo>
                  <a:lnTo>
                    <a:pt x="30" y="717"/>
                  </a:lnTo>
                  <a:lnTo>
                    <a:pt x="13" y="660"/>
                  </a:lnTo>
                  <a:lnTo>
                    <a:pt x="3" y="598"/>
                  </a:lnTo>
                  <a:lnTo>
                    <a:pt x="0" y="537"/>
                  </a:lnTo>
                  <a:lnTo>
                    <a:pt x="4" y="474"/>
                  </a:lnTo>
                  <a:lnTo>
                    <a:pt x="15" y="414"/>
                  </a:lnTo>
                  <a:lnTo>
                    <a:pt x="32" y="355"/>
                  </a:lnTo>
                  <a:lnTo>
                    <a:pt x="55" y="300"/>
                  </a:lnTo>
                  <a:lnTo>
                    <a:pt x="85" y="249"/>
                  </a:lnTo>
                  <a:lnTo>
                    <a:pt x="119" y="200"/>
                  </a:lnTo>
                  <a:lnTo>
                    <a:pt x="160" y="156"/>
                  </a:lnTo>
                  <a:lnTo>
                    <a:pt x="203" y="116"/>
                  </a:lnTo>
                  <a:lnTo>
                    <a:pt x="252" y="82"/>
                  </a:lnTo>
                  <a:lnTo>
                    <a:pt x="304" y="53"/>
                  </a:lnTo>
                  <a:lnTo>
                    <a:pt x="359" y="30"/>
                  </a:lnTo>
                  <a:lnTo>
                    <a:pt x="416" y="13"/>
                  </a:lnTo>
                  <a:lnTo>
                    <a:pt x="477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6221303" y="3877631"/>
              <a:ext cx="214272" cy="176919"/>
            </a:xfrm>
            <a:custGeom>
              <a:avLst/>
              <a:gdLst>
                <a:gd name="T0" fmla="*/ 546 w 631"/>
                <a:gd name="T1" fmla="*/ 0 h 521"/>
                <a:gd name="T2" fmla="*/ 566 w 631"/>
                <a:gd name="T3" fmla="*/ 0 h 521"/>
                <a:gd name="T4" fmla="*/ 585 w 631"/>
                <a:gd name="T5" fmla="*/ 6 h 521"/>
                <a:gd name="T6" fmla="*/ 602 w 631"/>
                <a:gd name="T7" fmla="*/ 17 h 521"/>
                <a:gd name="T8" fmla="*/ 617 w 631"/>
                <a:gd name="T9" fmla="*/ 33 h 521"/>
                <a:gd name="T10" fmla="*/ 626 w 631"/>
                <a:gd name="T11" fmla="*/ 51 h 521"/>
                <a:gd name="T12" fmla="*/ 631 w 631"/>
                <a:gd name="T13" fmla="*/ 71 h 521"/>
                <a:gd name="T14" fmla="*/ 630 w 631"/>
                <a:gd name="T15" fmla="*/ 90 h 521"/>
                <a:gd name="T16" fmla="*/ 622 w 631"/>
                <a:gd name="T17" fmla="*/ 110 h 521"/>
                <a:gd name="T18" fmla="*/ 610 w 631"/>
                <a:gd name="T19" fmla="*/ 129 h 521"/>
                <a:gd name="T20" fmla="*/ 308 w 631"/>
                <a:gd name="T21" fmla="*/ 488 h 521"/>
                <a:gd name="T22" fmla="*/ 290 w 631"/>
                <a:gd name="T23" fmla="*/ 507 h 521"/>
                <a:gd name="T24" fmla="*/ 270 w 631"/>
                <a:gd name="T25" fmla="*/ 517 h 521"/>
                <a:gd name="T26" fmla="*/ 248 w 631"/>
                <a:gd name="T27" fmla="*/ 521 h 521"/>
                <a:gd name="T28" fmla="*/ 227 w 631"/>
                <a:gd name="T29" fmla="*/ 518 h 521"/>
                <a:gd name="T30" fmla="*/ 206 w 631"/>
                <a:gd name="T31" fmla="*/ 508 h 521"/>
                <a:gd name="T32" fmla="*/ 186 w 631"/>
                <a:gd name="T33" fmla="*/ 492 h 521"/>
                <a:gd name="T34" fmla="*/ 25 w 631"/>
                <a:gd name="T35" fmla="*/ 325 h 521"/>
                <a:gd name="T36" fmla="*/ 11 w 631"/>
                <a:gd name="T37" fmla="*/ 308 h 521"/>
                <a:gd name="T38" fmla="*/ 3 w 631"/>
                <a:gd name="T39" fmla="*/ 288 h 521"/>
                <a:gd name="T40" fmla="*/ 0 w 631"/>
                <a:gd name="T41" fmla="*/ 268 h 521"/>
                <a:gd name="T42" fmla="*/ 1 w 631"/>
                <a:gd name="T43" fmla="*/ 249 h 521"/>
                <a:gd name="T44" fmla="*/ 9 w 631"/>
                <a:gd name="T45" fmla="*/ 230 h 521"/>
                <a:gd name="T46" fmla="*/ 22 w 631"/>
                <a:gd name="T47" fmla="*/ 213 h 521"/>
                <a:gd name="T48" fmla="*/ 39 w 631"/>
                <a:gd name="T49" fmla="*/ 200 h 521"/>
                <a:gd name="T50" fmla="*/ 58 w 631"/>
                <a:gd name="T51" fmla="*/ 194 h 521"/>
                <a:gd name="T52" fmla="*/ 77 w 631"/>
                <a:gd name="T53" fmla="*/ 191 h 521"/>
                <a:gd name="T54" fmla="*/ 98 w 631"/>
                <a:gd name="T55" fmla="*/ 195 h 521"/>
                <a:gd name="T56" fmla="*/ 118 w 631"/>
                <a:gd name="T57" fmla="*/ 204 h 521"/>
                <a:gd name="T58" fmla="*/ 136 w 631"/>
                <a:gd name="T59" fmla="*/ 217 h 521"/>
                <a:gd name="T60" fmla="*/ 191 w 631"/>
                <a:gd name="T61" fmla="*/ 270 h 521"/>
                <a:gd name="T62" fmla="*/ 249 w 631"/>
                <a:gd name="T63" fmla="*/ 321 h 521"/>
                <a:gd name="T64" fmla="*/ 291 w 631"/>
                <a:gd name="T65" fmla="*/ 270 h 521"/>
                <a:gd name="T66" fmla="*/ 337 w 631"/>
                <a:gd name="T67" fmla="*/ 216 h 521"/>
                <a:gd name="T68" fmla="*/ 382 w 631"/>
                <a:gd name="T69" fmla="*/ 161 h 521"/>
                <a:gd name="T70" fmla="*/ 492 w 631"/>
                <a:gd name="T71" fmla="*/ 31 h 521"/>
                <a:gd name="T72" fmla="*/ 508 w 631"/>
                <a:gd name="T73" fmla="*/ 16 h 521"/>
                <a:gd name="T74" fmla="*/ 526 w 631"/>
                <a:gd name="T75" fmla="*/ 5 h 521"/>
                <a:gd name="T76" fmla="*/ 546 w 631"/>
                <a:gd name="T7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1" h="521">
                  <a:moveTo>
                    <a:pt x="546" y="0"/>
                  </a:moveTo>
                  <a:lnTo>
                    <a:pt x="566" y="0"/>
                  </a:lnTo>
                  <a:lnTo>
                    <a:pt x="585" y="6"/>
                  </a:lnTo>
                  <a:lnTo>
                    <a:pt x="602" y="17"/>
                  </a:lnTo>
                  <a:lnTo>
                    <a:pt x="617" y="33"/>
                  </a:lnTo>
                  <a:lnTo>
                    <a:pt x="626" y="51"/>
                  </a:lnTo>
                  <a:lnTo>
                    <a:pt x="631" y="71"/>
                  </a:lnTo>
                  <a:lnTo>
                    <a:pt x="630" y="90"/>
                  </a:lnTo>
                  <a:lnTo>
                    <a:pt x="622" y="110"/>
                  </a:lnTo>
                  <a:lnTo>
                    <a:pt x="610" y="129"/>
                  </a:lnTo>
                  <a:lnTo>
                    <a:pt x="308" y="488"/>
                  </a:lnTo>
                  <a:lnTo>
                    <a:pt x="290" y="507"/>
                  </a:lnTo>
                  <a:lnTo>
                    <a:pt x="270" y="517"/>
                  </a:lnTo>
                  <a:lnTo>
                    <a:pt x="248" y="521"/>
                  </a:lnTo>
                  <a:lnTo>
                    <a:pt x="227" y="518"/>
                  </a:lnTo>
                  <a:lnTo>
                    <a:pt x="206" y="508"/>
                  </a:lnTo>
                  <a:lnTo>
                    <a:pt x="186" y="492"/>
                  </a:lnTo>
                  <a:lnTo>
                    <a:pt x="25" y="325"/>
                  </a:lnTo>
                  <a:lnTo>
                    <a:pt x="11" y="308"/>
                  </a:lnTo>
                  <a:lnTo>
                    <a:pt x="3" y="288"/>
                  </a:lnTo>
                  <a:lnTo>
                    <a:pt x="0" y="268"/>
                  </a:lnTo>
                  <a:lnTo>
                    <a:pt x="1" y="249"/>
                  </a:lnTo>
                  <a:lnTo>
                    <a:pt x="9" y="230"/>
                  </a:lnTo>
                  <a:lnTo>
                    <a:pt x="22" y="213"/>
                  </a:lnTo>
                  <a:lnTo>
                    <a:pt x="39" y="200"/>
                  </a:lnTo>
                  <a:lnTo>
                    <a:pt x="58" y="194"/>
                  </a:lnTo>
                  <a:lnTo>
                    <a:pt x="77" y="191"/>
                  </a:lnTo>
                  <a:lnTo>
                    <a:pt x="98" y="195"/>
                  </a:lnTo>
                  <a:lnTo>
                    <a:pt x="118" y="204"/>
                  </a:lnTo>
                  <a:lnTo>
                    <a:pt x="136" y="217"/>
                  </a:lnTo>
                  <a:lnTo>
                    <a:pt x="191" y="270"/>
                  </a:lnTo>
                  <a:lnTo>
                    <a:pt x="249" y="321"/>
                  </a:lnTo>
                  <a:lnTo>
                    <a:pt x="291" y="270"/>
                  </a:lnTo>
                  <a:lnTo>
                    <a:pt x="337" y="216"/>
                  </a:lnTo>
                  <a:lnTo>
                    <a:pt x="382" y="161"/>
                  </a:lnTo>
                  <a:lnTo>
                    <a:pt x="492" y="31"/>
                  </a:lnTo>
                  <a:lnTo>
                    <a:pt x="508" y="16"/>
                  </a:lnTo>
                  <a:lnTo>
                    <a:pt x="526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11083" y="4180443"/>
            <a:ext cx="277129" cy="277731"/>
            <a:chOff x="6124389" y="3748788"/>
            <a:chExt cx="414246" cy="415144"/>
          </a:xfrm>
        </p:grpSpPr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6124389" y="3748788"/>
              <a:ext cx="414246" cy="415144"/>
            </a:xfrm>
            <a:custGeom>
              <a:avLst/>
              <a:gdLst>
                <a:gd name="T0" fmla="*/ 745 w 1384"/>
                <a:gd name="T1" fmla="*/ 0 h 1387"/>
                <a:gd name="T2" fmla="*/ 858 w 1384"/>
                <a:gd name="T3" fmla="*/ 21 h 1387"/>
                <a:gd name="T4" fmla="*/ 982 w 1384"/>
                <a:gd name="T5" fmla="*/ 64 h 1387"/>
                <a:gd name="T6" fmla="*/ 1097 w 1384"/>
                <a:gd name="T7" fmla="*/ 131 h 1387"/>
                <a:gd name="T8" fmla="*/ 1195 w 1384"/>
                <a:gd name="T9" fmla="*/ 218 h 1387"/>
                <a:gd name="T10" fmla="*/ 1276 w 1384"/>
                <a:gd name="T11" fmla="*/ 322 h 1387"/>
                <a:gd name="T12" fmla="*/ 1337 w 1384"/>
                <a:gd name="T13" fmla="*/ 440 h 1387"/>
                <a:gd name="T14" fmla="*/ 1373 w 1384"/>
                <a:gd name="T15" fmla="*/ 569 h 1387"/>
                <a:gd name="T16" fmla="*/ 1384 w 1384"/>
                <a:gd name="T17" fmla="*/ 709 h 1387"/>
                <a:gd name="T18" fmla="*/ 1368 w 1384"/>
                <a:gd name="T19" fmla="*/ 844 h 1387"/>
                <a:gd name="T20" fmla="*/ 1328 w 1384"/>
                <a:gd name="T21" fmla="*/ 971 h 1387"/>
                <a:gd name="T22" fmla="*/ 1263 w 1384"/>
                <a:gd name="T23" fmla="*/ 1085 h 1387"/>
                <a:gd name="T24" fmla="*/ 1180 w 1384"/>
                <a:gd name="T25" fmla="*/ 1185 h 1387"/>
                <a:gd name="T26" fmla="*/ 1076 w 1384"/>
                <a:gd name="T27" fmla="*/ 1269 h 1387"/>
                <a:gd name="T28" fmla="*/ 957 w 1384"/>
                <a:gd name="T29" fmla="*/ 1333 h 1387"/>
                <a:gd name="T30" fmla="*/ 822 w 1384"/>
                <a:gd name="T31" fmla="*/ 1374 h 1387"/>
                <a:gd name="T32" fmla="*/ 682 w 1384"/>
                <a:gd name="T33" fmla="*/ 1387 h 1387"/>
                <a:gd name="T34" fmla="*/ 545 w 1384"/>
                <a:gd name="T35" fmla="*/ 1371 h 1387"/>
                <a:gd name="T36" fmla="*/ 415 w 1384"/>
                <a:gd name="T37" fmla="*/ 1328 h 1387"/>
                <a:gd name="T38" fmla="*/ 297 w 1384"/>
                <a:gd name="T39" fmla="*/ 1263 h 1387"/>
                <a:gd name="T40" fmla="*/ 194 w 1384"/>
                <a:gd name="T41" fmla="*/ 1175 h 1387"/>
                <a:gd name="T42" fmla="*/ 109 w 1384"/>
                <a:gd name="T43" fmla="*/ 1069 h 1387"/>
                <a:gd name="T44" fmla="*/ 46 w 1384"/>
                <a:gd name="T45" fmla="*/ 946 h 1387"/>
                <a:gd name="T46" fmla="*/ 9 w 1384"/>
                <a:gd name="T47" fmla="*/ 810 h 1387"/>
                <a:gd name="T48" fmla="*/ 0 w 1384"/>
                <a:gd name="T49" fmla="*/ 672 h 1387"/>
                <a:gd name="T50" fmla="*/ 17 w 1384"/>
                <a:gd name="T51" fmla="*/ 540 h 1387"/>
                <a:gd name="T52" fmla="*/ 58 w 1384"/>
                <a:gd name="T53" fmla="*/ 415 h 1387"/>
                <a:gd name="T54" fmla="*/ 120 w 1384"/>
                <a:gd name="T55" fmla="*/ 301 h 1387"/>
                <a:gd name="T56" fmla="*/ 203 w 1384"/>
                <a:gd name="T57" fmla="*/ 202 h 1387"/>
                <a:gd name="T58" fmla="*/ 304 w 1384"/>
                <a:gd name="T59" fmla="*/ 119 h 1387"/>
                <a:gd name="T60" fmla="*/ 422 w 1384"/>
                <a:gd name="T61" fmla="*/ 55 h 1387"/>
                <a:gd name="T62" fmla="*/ 552 w 1384"/>
                <a:gd name="T63" fmla="*/ 15 h 1387"/>
                <a:gd name="T64" fmla="*/ 641 w 1384"/>
                <a:gd name="T6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1387">
                  <a:moveTo>
                    <a:pt x="641" y="0"/>
                  </a:moveTo>
                  <a:lnTo>
                    <a:pt x="745" y="0"/>
                  </a:lnTo>
                  <a:lnTo>
                    <a:pt x="801" y="9"/>
                  </a:lnTo>
                  <a:lnTo>
                    <a:pt x="858" y="21"/>
                  </a:lnTo>
                  <a:lnTo>
                    <a:pt x="920" y="40"/>
                  </a:lnTo>
                  <a:lnTo>
                    <a:pt x="982" y="64"/>
                  </a:lnTo>
                  <a:lnTo>
                    <a:pt x="1041" y="95"/>
                  </a:lnTo>
                  <a:lnTo>
                    <a:pt x="1097" y="131"/>
                  </a:lnTo>
                  <a:lnTo>
                    <a:pt x="1148" y="172"/>
                  </a:lnTo>
                  <a:lnTo>
                    <a:pt x="1195" y="218"/>
                  </a:lnTo>
                  <a:lnTo>
                    <a:pt x="1238" y="269"/>
                  </a:lnTo>
                  <a:lnTo>
                    <a:pt x="1276" y="322"/>
                  </a:lnTo>
                  <a:lnTo>
                    <a:pt x="1310" y="380"/>
                  </a:lnTo>
                  <a:lnTo>
                    <a:pt x="1337" y="440"/>
                  </a:lnTo>
                  <a:lnTo>
                    <a:pt x="1359" y="503"/>
                  </a:lnTo>
                  <a:lnTo>
                    <a:pt x="1373" y="569"/>
                  </a:lnTo>
                  <a:lnTo>
                    <a:pt x="1382" y="639"/>
                  </a:lnTo>
                  <a:lnTo>
                    <a:pt x="1384" y="709"/>
                  </a:lnTo>
                  <a:lnTo>
                    <a:pt x="1379" y="777"/>
                  </a:lnTo>
                  <a:lnTo>
                    <a:pt x="1368" y="844"/>
                  </a:lnTo>
                  <a:lnTo>
                    <a:pt x="1350" y="908"/>
                  </a:lnTo>
                  <a:lnTo>
                    <a:pt x="1328" y="971"/>
                  </a:lnTo>
                  <a:lnTo>
                    <a:pt x="1297" y="1030"/>
                  </a:lnTo>
                  <a:lnTo>
                    <a:pt x="1263" y="1085"/>
                  </a:lnTo>
                  <a:lnTo>
                    <a:pt x="1224" y="1137"/>
                  </a:lnTo>
                  <a:lnTo>
                    <a:pt x="1180" y="1185"/>
                  </a:lnTo>
                  <a:lnTo>
                    <a:pt x="1130" y="1230"/>
                  </a:lnTo>
                  <a:lnTo>
                    <a:pt x="1076" y="1269"/>
                  </a:lnTo>
                  <a:lnTo>
                    <a:pt x="1019" y="1305"/>
                  </a:lnTo>
                  <a:lnTo>
                    <a:pt x="957" y="1333"/>
                  </a:lnTo>
                  <a:lnTo>
                    <a:pt x="892" y="1357"/>
                  </a:lnTo>
                  <a:lnTo>
                    <a:pt x="822" y="1374"/>
                  </a:lnTo>
                  <a:lnTo>
                    <a:pt x="751" y="1384"/>
                  </a:lnTo>
                  <a:lnTo>
                    <a:pt x="682" y="1387"/>
                  </a:lnTo>
                  <a:lnTo>
                    <a:pt x="613" y="1382"/>
                  </a:lnTo>
                  <a:lnTo>
                    <a:pt x="545" y="1371"/>
                  </a:lnTo>
                  <a:lnTo>
                    <a:pt x="479" y="1353"/>
                  </a:lnTo>
                  <a:lnTo>
                    <a:pt x="415" y="1328"/>
                  </a:lnTo>
                  <a:lnTo>
                    <a:pt x="355" y="1298"/>
                  </a:lnTo>
                  <a:lnTo>
                    <a:pt x="297" y="1263"/>
                  </a:lnTo>
                  <a:lnTo>
                    <a:pt x="244" y="1221"/>
                  </a:lnTo>
                  <a:lnTo>
                    <a:pt x="194" y="1175"/>
                  </a:lnTo>
                  <a:lnTo>
                    <a:pt x="149" y="1124"/>
                  </a:lnTo>
                  <a:lnTo>
                    <a:pt x="109" y="1069"/>
                  </a:lnTo>
                  <a:lnTo>
                    <a:pt x="75" y="1009"/>
                  </a:lnTo>
                  <a:lnTo>
                    <a:pt x="46" y="946"/>
                  </a:lnTo>
                  <a:lnTo>
                    <a:pt x="24" y="879"/>
                  </a:lnTo>
                  <a:lnTo>
                    <a:pt x="9" y="810"/>
                  </a:lnTo>
                  <a:lnTo>
                    <a:pt x="1" y="740"/>
                  </a:lnTo>
                  <a:lnTo>
                    <a:pt x="0" y="672"/>
                  </a:lnTo>
                  <a:lnTo>
                    <a:pt x="5" y="604"/>
                  </a:lnTo>
                  <a:lnTo>
                    <a:pt x="17" y="540"/>
                  </a:lnTo>
                  <a:lnTo>
                    <a:pt x="34" y="476"/>
                  </a:lnTo>
                  <a:lnTo>
                    <a:pt x="58" y="415"/>
                  </a:lnTo>
                  <a:lnTo>
                    <a:pt x="86" y="356"/>
                  </a:lnTo>
                  <a:lnTo>
                    <a:pt x="120" y="301"/>
                  </a:lnTo>
                  <a:lnTo>
                    <a:pt x="160" y="250"/>
                  </a:lnTo>
                  <a:lnTo>
                    <a:pt x="203" y="202"/>
                  </a:lnTo>
                  <a:lnTo>
                    <a:pt x="251" y="159"/>
                  </a:lnTo>
                  <a:lnTo>
                    <a:pt x="304" y="119"/>
                  </a:lnTo>
                  <a:lnTo>
                    <a:pt x="361" y="85"/>
                  </a:lnTo>
                  <a:lnTo>
                    <a:pt x="422" y="55"/>
                  </a:lnTo>
                  <a:lnTo>
                    <a:pt x="486" y="32"/>
                  </a:lnTo>
                  <a:lnTo>
                    <a:pt x="552" y="15"/>
                  </a:lnTo>
                  <a:lnTo>
                    <a:pt x="597" y="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6148481" y="3773499"/>
              <a:ext cx="366062" cy="365723"/>
            </a:xfrm>
            <a:custGeom>
              <a:avLst/>
              <a:gdLst>
                <a:gd name="T0" fmla="*/ 540 w 1078"/>
                <a:gd name="T1" fmla="*/ 0 h 1077"/>
                <a:gd name="T2" fmla="*/ 602 w 1078"/>
                <a:gd name="T3" fmla="*/ 4 h 1077"/>
                <a:gd name="T4" fmla="*/ 664 w 1078"/>
                <a:gd name="T5" fmla="*/ 14 h 1077"/>
                <a:gd name="T6" fmla="*/ 722 w 1078"/>
                <a:gd name="T7" fmla="*/ 31 h 1077"/>
                <a:gd name="T8" fmla="*/ 777 w 1078"/>
                <a:gd name="T9" fmla="*/ 55 h 1077"/>
                <a:gd name="T10" fmla="*/ 829 w 1078"/>
                <a:gd name="T11" fmla="*/ 85 h 1077"/>
                <a:gd name="T12" fmla="*/ 877 w 1078"/>
                <a:gd name="T13" fmla="*/ 119 h 1077"/>
                <a:gd name="T14" fmla="*/ 921 w 1078"/>
                <a:gd name="T15" fmla="*/ 158 h 1077"/>
                <a:gd name="T16" fmla="*/ 960 w 1078"/>
                <a:gd name="T17" fmla="*/ 203 h 1077"/>
                <a:gd name="T18" fmla="*/ 995 w 1078"/>
                <a:gd name="T19" fmla="*/ 251 h 1077"/>
                <a:gd name="T20" fmla="*/ 1024 w 1078"/>
                <a:gd name="T21" fmla="*/ 304 h 1077"/>
                <a:gd name="T22" fmla="*/ 1048 w 1078"/>
                <a:gd name="T23" fmla="*/ 359 h 1077"/>
                <a:gd name="T24" fmla="*/ 1065 w 1078"/>
                <a:gd name="T25" fmla="*/ 416 h 1077"/>
                <a:gd name="T26" fmla="*/ 1075 w 1078"/>
                <a:gd name="T27" fmla="*/ 476 h 1077"/>
                <a:gd name="T28" fmla="*/ 1078 w 1078"/>
                <a:gd name="T29" fmla="*/ 539 h 1077"/>
                <a:gd name="T30" fmla="*/ 1074 w 1078"/>
                <a:gd name="T31" fmla="*/ 602 h 1077"/>
                <a:gd name="T32" fmla="*/ 1063 w 1078"/>
                <a:gd name="T33" fmla="*/ 664 h 1077"/>
                <a:gd name="T34" fmla="*/ 1045 w 1078"/>
                <a:gd name="T35" fmla="*/ 723 h 1077"/>
                <a:gd name="T36" fmla="*/ 1021 w 1078"/>
                <a:gd name="T37" fmla="*/ 778 h 1077"/>
                <a:gd name="T38" fmla="*/ 993 w 1078"/>
                <a:gd name="T39" fmla="*/ 829 h 1077"/>
                <a:gd name="T40" fmla="*/ 957 w 1078"/>
                <a:gd name="T41" fmla="*/ 877 h 1077"/>
                <a:gd name="T42" fmla="*/ 918 w 1078"/>
                <a:gd name="T43" fmla="*/ 922 h 1077"/>
                <a:gd name="T44" fmla="*/ 873 w 1078"/>
                <a:gd name="T45" fmla="*/ 961 h 1077"/>
                <a:gd name="T46" fmla="*/ 825 w 1078"/>
                <a:gd name="T47" fmla="*/ 995 h 1077"/>
                <a:gd name="T48" fmla="*/ 773 w 1078"/>
                <a:gd name="T49" fmla="*/ 1024 h 1077"/>
                <a:gd name="T50" fmla="*/ 718 w 1078"/>
                <a:gd name="T51" fmla="*/ 1047 h 1077"/>
                <a:gd name="T52" fmla="*/ 659 w 1078"/>
                <a:gd name="T53" fmla="*/ 1064 h 1077"/>
                <a:gd name="T54" fmla="*/ 598 w 1078"/>
                <a:gd name="T55" fmla="*/ 1075 h 1077"/>
                <a:gd name="T56" fmla="*/ 536 w 1078"/>
                <a:gd name="T57" fmla="*/ 1077 h 1077"/>
                <a:gd name="T58" fmla="*/ 473 w 1078"/>
                <a:gd name="T59" fmla="*/ 1074 h 1077"/>
                <a:gd name="T60" fmla="*/ 413 w 1078"/>
                <a:gd name="T61" fmla="*/ 1063 h 1077"/>
                <a:gd name="T62" fmla="*/ 355 w 1078"/>
                <a:gd name="T63" fmla="*/ 1045 h 1077"/>
                <a:gd name="T64" fmla="*/ 300 w 1078"/>
                <a:gd name="T65" fmla="*/ 1021 h 1077"/>
                <a:gd name="T66" fmla="*/ 248 w 1078"/>
                <a:gd name="T67" fmla="*/ 991 h 1077"/>
                <a:gd name="T68" fmla="*/ 200 w 1078"/>
                <a:gd name="T69" fmla="*/ 957 h 1077"/>
                <a:gd name="T70" fmla="*/ 156 w 1078"/>
                <a:gd name="T71" fmla="*/ 918 h 1077"/>
                <a:gd name="T72" fmla="*/ 117 w 1078"/>
                <a:gd name="T73" fmla="*/ 873 h 1077"/>
                <a:gd name="T74" fmla="*/ 83 w 1078"/>
                <a:gd name="T75" fmla="*/ 825 h 1077"/>
                <a:gd name="T76" fmla="*/ 54 w 1078"/>
                <a:gd name="T77" fmla="*/ 772 h 1077"/>
                <a:gd name="T78" fmla="*/ 30 w 1078"/>
                <a:gd name="T79" fmla="*/ 717 h 1077"/>
                <a:gd name="T80" fmla="*/ 13 w 1078"/>
                <a:gd name="T81" fmla="*/ 660 h 1077"/>
                <a:gd name="T82" fmla="*/ 3 w 1078"/>
                <a:gd name="T83" fmla="*/ 598 h 1077"/>
                <a:gd name="T84" fmla="*/ 0 w 1078"/>
                <a:gd name="T85" fmla="*/ 537 h 1077"/>
                <a:gd name="T86" fmla="*/ 4 w 1078"/>
                <a:gd name="T87" fmla="*/ 474 h 1077"/>
                <a:gd name="T88" fmla="*/ 15 w 1078"/>
                <a:gd name="T89" fmla="*/ 414 h 1077"/>
                <a:gd name="T90" fmla="*/ 32 w 1078"/>
                <a:gd name="T91" fmla="*/ 355 h 1077"/>
                <a:gd name="T92" fmla="*/ 55 w 1078"/>
                <a:gd name="T93" fmla="*/ 300 h 1077"/>
                <a:gd name="T94" fmla="*/ 85 w 1078"/>
                <a:gd name="T95" fmla="*/ 249 h 1077"/>
                <a:gd name="T96" fmla="*/ 119 w 1078"/>
                <a:gd name="T97" fmla="*/ 200 h 1077"/>
                <a:gd name="T98" fmla="*/ 160 w 1078"/>
                <a:gd name="T99" fmla="*/ 156 h 1077"/>
                <a:gd name="T100" fmla="*/ 203 w 1078"/>
                <a:gd name="T101" fmla="*/ 116 h 1077"/>
                <a:gd name="T102" fmla="*/ 252 w 1078"/>
                <a:gd name="T103" fmla="*/ 82 h 1077"/>
                <a:gd name="T104" fmla="*/ 304 w 1078"/>
                <a:gd name="T105" fmla="*/ 53 h 1077"/>
                <a:gd name="T106" fmla="*/ 359 w 1078"/>
                <a:gd name="T107" fmla="*/ 30 h 1077"/>
                <a:gd name="T108" fmla="*/ 416 w 1078"/>
                <a:gd name="T109" fmla="*/ 13 h 1077"/>
                <a:gd name="T110" fmla="*/ 477 w 1078"/>
                <a:gd name="T111" fmla="*/ 2 h 1077"/>
                <a:gd name="T112" fmla="*/ 540 w 1078"/>
                <a:gd name="T113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8" h="1077">
                  <a:moveTo>
                    <a:pt x="540" y="0"/>
                  </a:moveTo>
                  <a:lnTo>
                    <a:pt x="602" y="4"/>
                  </a:lnTo>
                  <a:lnTo>
                    <a:pt x="664" y="14"/>
                  </a:lnTo>
                  <a:lnTo>
                    <a:pt x="722" y="31"/>
                  </a:lnTo>
                  <a:lnTo>
                    <a:pt x="777" y="55"/>
                  </a:lnTo>
                  <a:lnTo>
                    <a:pt x="829" y="85"/>
                  </a:lnTo>
                  <a:lnTo>
                    <a:pt x="877" y="119"/>
                  </a:lnTo>
                  <a:lnTo>
                    <a:pt x="921" y="158"/>
                  </a:lnTo>
                  <a:lnTo>
                    <a:pt x="960" y="203"/>
                  </a:lnTo>
                  <a:lnTo>
                    <a:pt x="995" y="251"/>
                  </a:lnTo>
                  <a:lnTo>
                    <a:pt x="1024" y="304"/>
                  </a:lnTo>
                  <a:lnTo>
                    <a:pt x="1048" y="359"/>
                  </a:lnTo>
                  <a:lnTo>
                    <a:pt x="1065" y="416"/>
                  </a:lnTo>
                  <a:lnTo>
                    <a:pt x="1075" y="476"/>
                  </a:lnTo>
                  <a:lnTo>
                    <a:pt x="1078" y="539"/>
                  </a:lnTo>
                  <a:lnTo>
                    <a:pt x="1074" y="602"/>
                  </a:lnTo>
                  <a:lnTo>
                    <a:pt x="1063" y="664"/>
                  </a:lnTo>
                  <a:lnTo>
                    <a:pt x="1045" y="723"/>
                  </a:lnTo>
                  <a:lnTo>
                    <a:pt x="1021" y="778"/>
                  </a:lnTo>
                  <a:lnTo>
                    <a:pt x="993" y="829"/>
                  </a:lnTo>
                  <a:lnTo>
                    <a:pt x="957" y="877"/>
                  </a:lnTo>
                  <a:lnTo>
                    <a:pt x="918" y="922"/>
                  </a:lnTo>
                  <a:lnTo>
                    <a:pt x="873" y="961"/>
                  </a:lnTo>
                  <a:lnTo>
                    <a:pt x="825" y="995"/>
                  </a:lnTo>
                  <a:lnTo>
                    <a:pt x="773" y="1024"/>
                  </a:lnTo>
                  <a:lnTo>
                    <a:pt x="718" y="1047"/>
                  </a:lnTo>
                  <a:lnTo>
                    <a:pt x="659" y="1064"/>
                  </a:lnTo>
                  <a:lnTo>
                    <a:pt x="598" y="1075"/>
                  </a:lnTo>
                  <a:lnTo>
                    <a:pt x="536" y="1077"/>
                  </a:lnTo>
                  <a:lnTo>
                    <a:pt x="473" y="1074"/>
                  </a:lnTo>
                  <a:lnTo>
                    <a:pt x="413" y="1063"/>
                  </a:lnTo>
                  <a:lnTo>
                    <a:pt x="355" y="1045"/>
                  </a:lnTo>
                  <a:lnTo>
                    <a:pt x="300" y="1021"/>
                  </a:lnTo>
                  <a:lnTo>
                    <a:pt x="248" y="991"/>
                  </a:lnTo>
                  <a:lnTo>
                    <a:pt x="200" y="957"/>
                  </a:lnTo>
                  <a:lnTo>
                    <a:pt x="156" y="918"/>
                  </a:lnTo>
                  <a:lnTo>
                    <a:pt x="117" y="873"/>
                  </a:lnTo>
                  <a:lnTo>
                    <a:pt x="83" y="825"/>
                  </a:lnTo>
                  <a:lnTo>
                    <a:pt x="54" y="772"/>
                  </a:lnTo>
                  <a:lnTo>
                    <a:pt x="30" y="717"/>
                  </a:lnTo>
                  <a:lnTo>
                    <a:pt x="13" y="660"/>
                  </a:lnTo>
                  <a:lnTo>
                    <a:pt x="3" y="598"/>
                  </a:lnTo>
                  <a:lnTo>
                    <a:pt x="0" y="537"/>
                  </a:lnTo>
                  <a:lnTo>
                    <a:pt x="4" y="474"/>
                  </a:lnTo>
                  <a:lnTo>
                    <a:pt x="15" y="414"/>
                  </a:lnTo>
                  <a:lnTo>
                    <a:pt x="32" y="355"/>
                  </a:lnTo>
                  <a:lnTo>
                    <a:pt x="55" y="300"/>
                  </a:lnTo>
                  <a:lnTo>
                    <a:pt x="85" y="249"/>
                  </a:lnTo>
                  <a:lnTo>
                    <a:pt x="119" y="200"/>
                  </a:lnTo>
                  <a:lnTo>
                    <a:pt x="160" y="156"/>
                  </a:lnTo>
                  <a:lnTo>
                    <a:pt x="203" y="116"/>
                  </a:lnTo>
                  <a:lnTo>
                    <a:pt x="252" y="82"/>
                  </a:lnTo>
                  <a:lnTo>
                    <a:pt x="304" y="53"/>
                  </a:lnTo>
                  <a:lnTo>
                    <a:pt x="359" y="30"/>
                  </a:lnTo>
                  <a:lnTo>
                    <a:pt x="416" y="13"/>
                  </a:lnTo>
                  <a:lnTo>
                    <a:pt x="477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6221303" y="3877631"/>
              <a:ext cx="214272" cy="176919"/>
            </a:xfrm>
            <a:custGeom>
              <a:avLst/>
              <a:gdLst>
                <a:gd name="T0" fmla="*/ 546 w 631"/>
                <a:gd name="T1" fmla="*/ 0 h 521"/>
                <a:gd name="T2" fmla="*/ 566 w 631"/>
                <a:gd name="T3" fmla="*/ 0 h 521"/>
                <a:gd name="T4" fmla="*/ 585 w 631"/>
                <a:gd name="T5" fmla="*/ 6 h 521"/>
                <a:gd name="T6" fmla="*/ 602 w 631"/>
                <a:gd name="T7" fmla="*/ 17 h 521"/>
                <a:gd name="T8" fmla="*/ 617 w 631"/>
                <a:gd name="T9" fmla="*/ 33 h 521"/>
                <a:gd name="T10" fmla="*/ 626 w 631"/>
                <a:gd name="T11" fmla="*/ 51 h 521"/>
                <a:gd name="T12" fmla="*/ 631 w 631"/>
                <a:gd name="T13" fmla="*/ 71 h 521"/>
                <a:gd name="T14" fmla="*/ 630 w 631"/>
                <a:gd name="T15" fmla="*/ 90 h 521"/>
                <a:gd name="T16" fmla="*/ 622 w 631"/>
                <a:gd name="T17" fmla="*/ 110 h 521"/>
                <a:gd name="T18" fmla="*/ 610 w 631"/>
                <a:gd name="T19" fmla="*/ 129 h 521"/>
                <a:gd name="T20" fmla="*/ 308 w 631"/>
                <a:gd name="T21" fmla="*/ 488 h 521"/>
                <a:gd name="T22" fmla="*/ 290 w 631"/>
                <a:gd name="T23" fmla="*/ 507 h 521"/>
                <a:gd name="T24" fmla="*/ 270 w 631"/>
                <a:gd name="T25" fmla="*/ 517 h 521"/>
                <a:gd name="T26" fmla="*/ 248 w 631"/>
                <a:gd name="T27" fmla="*/ 521 h 521"/>
                <a:gd name="T28" fmla="*/ 227 w 631"/>
                <a:gd name="T29" fmla="*/ 518 h 521"/>
                <a:gd name="T30" fmla="*/ 206 w 631"/>
                <a:gd name="T31" fmla="*/ 508 h 521"/>
                <a:gd name="T32" fmla="*/ 186 w 631"/>
                <a:gd name="T33" fmla="*/ 492 h 521"/>
                <a:gd name="T34" fmla="*/ 25 w 631"/>
                <a:gd name="T35" fmla="*/ 325 h 521"/>
                <a:gd name="T36" fmla="*/ 11 w 631"/>
                <a:gd name="T37" fmla="*/ 308 h 521"/>
                <a:gd name="T38" fmla="*/ 3 w 631"/>
                <a:gd name="T39" fmla="*/ 288 h 521"/>
                <a:gd name="T40" fmla="*/ 0 w 631"/>
                <a:gd name="T41" fmla="*/ 268 h 521"/>
                <a:gd name="T42" fmla="*/ 1 w 631"/>
                <a:gd name="T43" fmla="*/ 249 h 521"/>
                <a:gd name="T44" fmla="*/ 9 w 631"/>
                <a:gd name="T45" fmla="*/ 230 h 521"/>
                <a:gd name="T46" fmla="*/ 22 w 631"/>
                <a:gd name="T47" fmla="*/ 213 h 521"/>
                <a:gd name="T48" fmla="*/ 39 w 631"/>
                <a:gd name="T49" fmla="*/ 200 h 521"/>
                <a:gd name="T50" fmla="*/ 58 w 631"/>
                <a:gd name="T51" fmla="*/ 194 h 521"/>
                <a:gd name="T52" fmla="*/ 77 w 631"/>
                <a:gd name="T53" fmla="*/ 191 h 521"/>
                <a:gd name="T54" fmla="*/ 98 w 631"/>
                <a:gd name="T55" fmla="*/ 195 h 521"/>
                <a:gd name="T56" fmla="*/ 118 w 631"/>
                <a:gd name="T57" fmla="*/ 204 h 521"/>
                <a:gd name="T58" fmla="*/ 136 w 631"/>
                <a:gd name="T59" fmla="*/ 217 h 521"/>
                <a:gd name="T60" fmla="*/ 191 w 631"/>
                <a:gd name="T61" fmla="*/ 270 h 521"/>
                <a:gd name="T62" fmla="*/ 249 w 631"/>
                <a:gd name="T63" fmla="*/ 321 h 521"/>
                <a:gd name="T64" fmla="*/ 291 w 631"/>
                <a:gd name="T65" fmla="*/ 270 h 521"/>
                <a:gd name="T66" fmla="*/ 337 w 631"/>
                <a:gd name="T67" fmla="*/ 216 h 521"/>
                <a:gd name="T68" fmla="*/ 382 w 631"/>
                <a:gd name="T69" fmla="*/ 161 h 521"/>
                <a:gd name="T70" fmla="*/ 492 w 631"/>
                <a:gd name="T71" fmla="*/ 31 h 521"/>
                <a:gd name="T72" fmla="*/ 508 w 631"/>
                <a:gd name="T73" fmla="*/ 16 h 521"/>
                <a:gd name="T74" fmla="*/ 526 w 631"/>
                <a:gd name="T75" fmla="*/ 5 h 521"/>
                <a:gd name="T76" fmla="*/ 546 w 631"/>
                <a:gd name="T7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1" h="521">
                  <a:moveTo>
                    <a:pt x="546" y="0"/>
                  </a:moveTo>
                  <a:lnTo>
                    <a:pt x="566" y="0"/>
                  </a:lnTo>
                  <a:lnTo>
                    <a:pt x="585" y="6"/>
                  </a:lnTo>
                  <a:lnTo>
                    <a:pt x="602" y="17"/>
                  </a:lnTo>
                  <a:lnTo>
                    <a:pt x="617" y="33"/>
                  </a:lnTo>
                  <a:lnTo>
                    <a:pt x="626" y="51"/>
                  </a:lnTo>
                  <a:lnTo>
                    <a:pt x="631" y="71"/>
                  </a:lnTo>
                  <a:lnTo>
                    <a:pt x="630" y="90"/>
                  </a:lnTo>
                  <a:lnTo>
                    <a:pt x="622" y="110"/>
                  </a:lnTo>
                  <a:lnTo>
                    <a:pt x="610" y="129"/>
                  </a:lnTo>
                  <a:lnTo>
                    <a:pt x="308" y="488"/>
                  </a:lnTo>
                  <a:lnTo>
                    <a:pt x="290" y="507"/>
                  </a:lnTo>
                  <a:lnTo>
                    <a:pt x="270" y="517"/>
                  </a:lnTo>
                  <a:lnTo>
                    <a:pt x="248" y="521"/>
                  </a:lnTo>
                  <a:lnTo>
                    <a:pt x="227" y="518"/>
                  </a:lnTo>
                  <a:lnTo>
                    <a:pt x="206" y="508"/>
                  </a:lnTo>
                  <a:lnTo>
                    <a:pt x="186" y="492"/>
                  </a:lnTo>
                  <a:lnTo>
                    <a:pt x="25" y="325"/>
                  </a:lnTo>
                  <a:lnTo>
                    <a:pt x="11" y="308"/>
                  </a:lnTo>
                  <a:lnTo>
                    <a:pt x="3" y="288"/>
                  </a:lnTo>
                  <a:lnTo>
                    <a:pt x="0" y="268"/>
                  </a:lnTo>
                  <a:lnTo>
                    <a:pt x="1" y="249"/>
                  </a:lnTo>
                  <a:lnTo>
                    <a:pt x="9" y="230"/>
                  </a:lnTo>
                  <a:lnTo>
                    <a:pt x="22" y="213"/>
                  </a:lnTo>
                  <a:lnTo>
                    <a:pt x="39" y="200"/>
                  </a:lnTo>
                  <a:lnTo>
                    <a:pt x="58" y="194"/>
                  </a:lnTo>
                  <a:lnTo>
                    <a:pt x="77" y="191"/>
                  </a:lnTo>
                  <a:lnTo>
                    <a:pt x="98" y="195"/>
                  </a:lnTo>
                  <a:lnTo>
                    <a:pt x="118" y="204"/>
                  </a:lnTo>
                  <a:lnTo>
                    <a:pt x="136" y="217"/>
                  </a:lnTo>
                  <a:lnTo>
                    <a:pt x="191" y="270"/>
                  </a:lnTo>
                  <a:lnTo>
                    <a:pt x="249" y="321"/>
                  </a:lnTo>
                  <a:lnTo>
                    <a:pt x="291" y="270"/>
                  </a:lnTo>
                  <a:lnTo>
                    <a:pt x="337" y="216"/>
                  </a:lnTo>
                  <a:lnTo>
                    <a:pt x="382" y="161"/>
                  </a:lnTo>
                  <a:lnTo>
                    <a:pt x="492" y="31"/>
                  </a:lnTo>
                  <a:lnTo>
                    <a:pt x="508" y="16"/>
                  </a:lnTo>
                  <a:lnTo>
                    <a:pt x="526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000117" y="6442936"/>
            <a:ext cx="4670778" cy="197792"/>
          </a:xfrm>
        </p:spPr>
        <p:txBody>
          <a:bodyPr/>
          <a:lstStyle/>
          <a:p>
            <a:r>
              <a:rPr lang="en-US" dirty="0"/>
              <a:t>Note: Maximally 2 physicians per clinic were allowed to participate in order to ensure a representative sample of clinics. Physicians indicating unwillingness to comply with the study protocol were excluded from the survey.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0162" y="6154722"/>
            <a:ext cx="41930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Physicians not specialized in addiction medicine/psychiatry must have received training or certification in addiction medicine or to prescribe buprenorphine or methadone (Not in Italy). </a:t>
            </a:r>
            <a:endParaRPr lang="en-US" sz="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Personally certified or allowed to prescribe OAT (US, Portugal, Spain, Australia only)</a:t>
            </a:r>
            <a:endParaRPr lang="en-US" sz="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2842" y="3297445"/>
            <a:ext cx="277129" cy="277731"/>
            <a:chOff x="6124389" y="3748788"/>
            <a:chExt cx="414246" cy="415144"/>
          </a:xfrm>
        </p:grpSpPr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124389" y="3748788"/>
              <a:ext cx="414246" cy="415144"/>
            </a:xfrm>
            <a:custGeom>
              <a:avLst/>
              <a:gdLst>
                <a:gd name="T0" fmla="*/ 745 w 1384"/>
                <a:gd name="T1" fmla="*/ 0 h 1387"/>
                <a:gd name="T2" fmla="*/ 858 w 1384"/>
                <a:gd name="T3" fmla="*/ 21 h 1387"/>
                <a:gd name="T4" fmla="*/ 982 w 1384"/>
                <a:gd name="T5" fmla="*/ 64 h 1387"/>
                <a:gd name="T6" fmla="*/ 1097 w 1384"/>
                <a:gd name="T7" fmla="*/ 131 h 1387"/>
                <a:gd name="T8" fmla="*/ 1195 w 1384"/>
                <a:gd name="T9" fmla="*/ 218 h 1387"/>
                <a:gd name="T10" fmla="*/ 1276 w 1384"/>
                <a:gd name="T11" fmla="*/ 322 h 1387"/>
                <a:gd name="T12" fmla="*/ 1337 w 1384"/>
                <a:gd name="T13" fmla="*/ 440 h 1387"/>
                <a:gd name="T14" fmla="*/ 1373 w 1384"/>
                <a:gd name="T15" fmla="*/ 569 h 1387"/>
                <a:gd name="T16" fmla="*/ 1384 w 1384"/>
                <a:gd name="T17" fmla="*/ 709 h 1387"/>
                <a:gd name="T18" fmla="*/ 1368 w 1384"/>
                <a:gd name="T19" fmla="*/ 844 h 1387"/>
                <a:gd name="T20" fmla="*/ 1328 w 1384"/>
                <a:gd name="T21" fmla="*/ 971 h 1387"/>
                <a:gd name="T22" fmla="*/ 1263 w 1384"/>
                <a:gd name="T23" fmla="*/ 1085 h 1387"/>
                <a:gd name="T24" fmla="*/ 1180 w 1384"/>
                <a:gd name="T25" fmla="*/ 1185 h 1387"/>
                <a:gd name="T26" fmla="*/ 1076 w 1384"/>
                <a:gd name="T27" fmla="*/ 1269 h 1387"/>
                <a:gd name="T28" fmla="*/ 957 w 1384"/>
                <a:gd name="T29" fmla="*/ 1333 h 1387"/>
                <a:gd name="T30" fmla="*/ 822 w 1384"/>
                <a:gd name="T31" fmla="*/ 1374 h 1387"/>
                <a:gd name="T32" fmla="*/ 682 w 1384"/>
                <a:gd name="T33" fmla="*/ 1387 h 1387"/>
                <a:gd name="T34" fmla="*/ 545 w 1384"/>
                <a:gd name="T35" fmla="*/ 1371 h 1387"/>
                <a:gd name="T36" fmla="*/ 415 w 1384"/>
                <a:gd name="T37" fmla="*/ 1328 h 1387"/>
                <a:gd name="T38" fmla="*/ 297 w 1384"/>
                <a:gd name="T39" fmla="*/ 1263 h 1387"/>
                <a:gd name="T40" fmla="*/ 194 w 1384"/>
                <a:gd name="T41" fmla="*/ 1175 h 1387"/>
                <a:gd name="T42" fmla="*/ 109 w 1384"/>
                <a:gd name="T43" fmla="*/ 1069 h 1387"/>
                <a:gd name="T44" fmla="*/ 46 w 1384"/>
                <a:gd name="T45" fmla="*/ 946 h 1387"/>
                <a:gd name="T46" fmla="*/ 9 w 1384"/>
                <a:gd name="T47" fmla="*/ 810 h 1387"/>
                <a:gd name="T48" fmla="*/ 0 w 1384"/>
                <a:gd name="T49" fmla="*/ 672 h 1387"/>
                <a:gd name="T50" fmla="*/ 17 w 1384"/>
                <a:gd name="T51" fmla="*/ 540 h 1387"/>
                <a:gd name="T52" fmla="*/ 58 w 1384"/>
                <a:gd name="T53" fmla="*/ 415 h 1387"/>
                <a:gd name="T54" fmla="*/ 120 w 1384"/>
                <a:gd name="T55" fmla="*/ 301 h 1387"/>
                <a:gd name="T56" fmla="*/ 203 w 1384"/>
                <a:gd name="T57" fmla="*/ 202 h 1387"/>
                <a:gd name="T58" fmla="*/ 304 w 1384"/>
                <a:gd name="T59" fmla="*/ 119 h 1387"/>
                <a:gd name="T60" fmla="*/ 422 w 1384"/>
                <a:gd name="T61" fmla="*/ 55 h 1387"/>
                <a:gd name="T62" fmla="*/ 552 w 1384"/>
                <a:gd name="T63" fmla="*/ 15 h 1387"/>
                <a:gd name="T64" fmla="*/ 641 w 1384"/>
                <a:gd name="T6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1387">
                  <a:moveTo>
                    <a:pt x="641" y="0"/>
                  </a:moveTo>
                  <a:lnTo>
                    <a:pt x="745" y="0"/>
                  </a:lnTo>
                  <a:lnTo>
                    <a:pt x="801" y="9"/>
                  </a:lnTo>
                  <a:lnTo>
                    <a:pt x="858" y="21"/>
                  </a:lnTo>
                  <a:lnTo>
                    <a:pt x="920" y="40"/>
                  </a:lnTo>
                  <a:lnTo>
                    <a:pt x="982" y="64"/>
                  </a:lnTo>
                  <a:lnTo>
                    <a:pt x="1041" y="95"/>
                  </a:lnTo>
                  <a:lnTo>
                    <a:pt x="1097" y="131"/>
                  </a:lnTo>
                  <a:lnTo>
                    <a:pt x="1148" y="172"/>
                  </a:lnTo>
                  <a:lnTo>
                    <a:pt x="1195" y="218"/>
                  </a:lnTo>
                  <a:lnTo>
                    <a:pt x="1238" y="269"/>
                  </a:lnTo>
                  <a:lnTo>
                    <a:pt x="1276" y="322"/>
                  </a:lnTo>
                  <a:lnTo>
                    <a:pt x="1310" y="380"/>
                  </a:lnTo>
                  <a:lnTo>
                    <a:pt x="1337" y="440"/>
                  </a:lnTo>
                  <a:lnTo>
                    <a:pt x="1359" y="503"/>
                  </a:lnTo>
                  <a:lnTo>
                    <a:pt x="1373" y="569"/>
                  </a:lnTo>
                  <a:lnTo>
                    <a:pt x="1382" y="639"/>
                  </a:lnTo>
                  <a:lnTo>
                    <a:pt x="1384" y="709"/>
                  </a:lnTo>
                  <a:lnTo>
                    <a:pt x="1379" y="777"/>
                  </a:lnTo>
                  <a:lnTo>
                    <a:pt x="1368" y="844"/>
                  </a:lnTo>
                  <a:lnTo>
                    <a:pt x="1350" y="908"/>
                  </a:lnTo>
                  <a:lnTo>
                    <a:pt x="1328" y="971"/>
                  </a:lnTo>
                  <a:lnTo>
                    <a:pt x="1297" y="1030"/>
                  </a:lnTo>
                  <a:lnTo>
                    <a:pt x="1263" y="1085"/>
                  </a:lnTo>
                  <a:lnTo>
                    <a:pt x="1224" y="1137"/>
                  </a:lnTo>
                  <a:lnTo>
                    <a:pt x="1180" y="1185"/>
                  </a:lnTo>
                  <a:lnTo>
                    <a:pt x="1130" y="1230"/>
                  </a:lnTo>
                  <a:lnTo>
                    <a:pt x="1076" y="1269"/>
                  </a:lnTo>
                  <a:lnTo>
                    <a:pt x="1019" y="1305"/>
                  </a:lnTo>
                  <a:lnTo>
                    <a:pt x="957" y="1333"/>
                  </a:lnTo>
                  <a:lnTo>
                    <a:pt x="892" y="1357"/>
                  </a:lnTo>
                  <a:lnTo>
                    <a:pt x="822" y="1374"/>
                  </a:lnTo>
                  <a:lnTo>
                    <a:pt x="751" y="1384"/>
                  </a:lnTo>
                  <a:lnTo>
                    <a:pt x="682" y="1387"/>
                  </a:lnTo>
                  <a:lnTo>
                    <a:pt x="613" y="1382"/>
                  </a:lnTo>
                  <a:lnTo>
                    <a:pt x="545" y="1371"/>
                  </a:lnTo>
                  <a:lnTo>
                    <a:pt x="479" y="1353"/>
                  </a:lnTo>
                  <a:lnTo>
                    <a:pt x="415" y="1328"/>
                  </a:lnTo>
                  <a:lnTo>
                    <a:pt x="355" y="1298"/>
                  </a:lnTo>
                  <a:lnTo>
                    <a:pt x="297" y="1263"/>
                  </a:lnTo>
                  <a:lnTo>
                    <a:pt x="244" y="1221"/>
                  </a:lnTo>
                  <a:lnTo>
                    <a:pt x="194" y="1175"/>
                  </a:lnTo>
                  <a:lnTo>
                    <a:pt x="149" y="1124"/>
                  </a:lnTo>
                  <a:lnTo>
                    <a:pt x="109" y="1069"/>
                  </a:lnTo>
                  <a:lnTo>
                    <a:pt x="75" y="1009"/>
                  </a:lnTo>
                  <a:lnTo>
                    <a:pt x="46" y="946"/>
                  </a:lnTo>
                  <a:lnTo>
                    <a:pt x="24" y="879"/>
                  </a:lnTo>
                  <a:lnTo>
                    <a:pt x="9" y="810"/>
                  </a:lnTo>
                  <a:lnTo>
                    <a:pt x="1" y="740"/>
                  </a:lnTo>
                  <a:lnTo>
                    <a:pt x="0" y="672"/>
                  </a:lnTo>
                  <a:lnTo>
                    <a:pt x="5" y="604"/>
                  </a:lnTo>
                  <a:lnTo>
                    <a:pt x="17" y="540"/>
                  </a:lnTo>
                  <a:lnTo>
                    <a:pt x="34" y="476"/>
                  </a:lnTo>
                  <a:lnTo>
                    <a:pt x="58" y="415"/>
                  </a:lnTo>
                  <a:lnTo>
                    <a:pt x="86" y="356"/>
                  </a:lnTo>
                  <a:lnTo>
                    <a:pt x="120" y="301"/>
                  </a:lnTo>
                  <a:lnTo>
                    <a:pt x="160" y="250"/>
                  </a:lnTo>
                  <a:lnTo>
                    <a:pt x="203" y="202"/>
                  </a:lnTo>
                  <a:lnTo>
                    <a:pt x="251" y="159"/>
                  </a:lnTo>
                  <a:lnTo>
                    <a:pt x="304" y="119"/>
                  </a:lnTo>
                  <a:lnTo>
                    <a:pt x="361" y="85"/>
                  </a:lnTo>
                  <a:lnTo>
                    <a:pt x="422" y="55"/>
                  </a:lnTo>
                  <a:lnTo>
                    <a:pt x="486" y="32"/>
                  </a:lnTo>
                  <a:lnTo>
                    <a:pt x="552" y="15"/>
                  </a:lnTo>
                  <a:lnTo>
                    <a:pt x="597" y="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148481" y="3773499"/>
              <a:ext cx="366062" cy="365723"/>
            </a:xfrm>
            <a:custGeom>
              <a:avLst/>
              <a:gdLst>
                <a:gd name="T0" fmla="*/ 540 w 1078"/>
                <a:gd name="T1" fmla="*/ 0 h 1077"/>
                <a:gd name="T2" fmla="*/ 602 w 1078"/>
                <a:gd name="T3" fmla="*/ 4 h 1077"/>
                <a:gd name="T4" fmla="*/ 664 w 1078"/>
                <a:gd name="T5" fmla="*/ 14 h 1077"/>
                <a:gd name="T6" fmla="*/ 722 w 1078"/>
                <a:gd name="T7" fmla="*/ 31 h 1077"/>
                <a:gd name="T8" fmla="*/ 777 w 1078"/>
                <a:gd name="T9" fmla="*/ 55 h 1077"/>
                <a:gd name="T10" fmla="*/ 829 w 1078"/>
                <a:gd name="T11" fmla="*/ 85 h 1077"/>
                <a:gd name="T12" fmla="*/ 877 w 1078"/>
                <a:gd name="T13" fmla="*/ 119 h 1077"/>
                <a:gd name="T14" fmla="*/ 921 w 1078"/>
                <a:gd name="T15" fmla="*/ 158 h 1077"/>
                <a:gd name="T16" fmla="*/ 960 w 1078"/>
                <a:gd name="T17" fmla="*/ 203 h 1077"/>
                <a:gd name="T18" fmla="*/ 995 w 1078"/>
                <a:gd name="T19" fmla="*/ 251 h 1077"/>
                <a:gd name="T20" fmla="*/ 1024 w 1078"/>
                <a:gd name="T21" fmla="*/ 304 h 1077"/>
                <a:gd name="T22" fmla="*/ 1048 w 1078"/>
                <a:gd name="T23" fmla="*/ 359 h 1077"/>
                <a:gd name="T24" fmla="*/ 1065 w 1078"/>
                <a:gd name="T25" fmla="*/ 416 h 1077"/>
                <a:gd name="T26" fmla="*/ 1075 w 1078"/>
                <a:gd name="T27" fmla="*/ 476 h 1077"/>
                <a:gd name="T28" fmla="*/ 1078 w 1078"/>
                <a:gd name="T29" fmla="*/ 539 h 1077"/>
                <a:gd name="T30" fmla="*/ 1074 w 1078"/>
                <a:gd name="T31" fmla="*/ 602 h 1077"/>
                <a:gd name="T32" fmla="*/ 1063 w 1078"/>
                <a:gd name="T33" fmla="*/ 664 h 1077"/>
                <a:gd name="T34" fmla="*/ 1045 w 1078"/>
                <a:gd name="T35" fmla="*/ 723 h 1077"/>
                <a:gd name="T36" fmla="*/ 1021 w 1078"/>
                <a:gd name="T37" fmla="*/ 778 h 1077"/>
                <a:gd name="T38" fmla="*/ 993 w 1078"/>
                <a:gd name="T39" fmla="*/ 829 h 1077"/>
                <a:gd name="T40" fmla="*/ 957 w 1078"/>
                <a:gd name="T41" fmla="*/ 877 h 1077"/>
                <a:gd name="T42" fmla="*/ 918 w 1078"/>
                <a:gd name="T43" fmla="*/ 922 h 1077"/>
                <a:gd name="T44" fmla="*/ 873 w 1078"/>
                <a:gd name="T45" fmla="*/ 961 h 1077"/>
                <a:gd name="T46" fmla="*/ 825 w 1078"/>
                <a:gd name="T47" fmla="*/ 995 h 1077"/>
                <a:gd name="T48" fmla="*/ 773 w 1078"/>
                <a:gd name="T49" fmla="*/ 1024 h 1077"/>
                <a:gd name="T50" fmla="*/ 718 w 1078"/>
                <a:gd name="T51" fmla="*/ 1047 h 1077"/>
                <a:gd name="T52" fmla="*/ 659 w 1078"/>
                <a:gd name="T53" fmla="*/ 1064 h 1077"/>
                <a:gd name="T54" fmla="*/ 598 w 1078"/>
                <a:gd name="T55" fmla="*/ 1075 h 1077"/>
                <a:gd name="T56" fmla="*/ 536 w 1078"/>
                <a:gd name="T57" fmla="*/ 1077 h 1077"/>
                <a:gd name="T58" fmla="*/ 473 w 1078"/>
                <a:gd name="T59" fmla="*/ 1074 h 1077"/>
                <a:gd name="T60" fmla="*/ 413 w 1078"/>
                <a:gd name="T61" fmla="*/ 1063 h 1077"/>
                <a:gd name="T62" fmla="*/ 355 w 1078"/>
                <a:gd name="T63" fmla="*/ 1045 h 1077"/>
                <a:gd name="T64" fmla="*/ 300 w 1078"/>
                <a:gd name="T65" fmla="*/ 1021 h 1077"/>
                <a:gd name="T66" fmla="*/ 248 w 1078"/>
                <a:gd name="T67" fmla="*/ 991 h 1077"/>
                <a:gd name="T68" fmla="*/ 200 w 1078"/>
                <a:gd name="T69" fmla="*/ 957 h 1077"/>
                <a:gd name="T70" fmla="*/ 156 w 1078"/>
                <a:gd name="T71" fmla="*/ 918 h 1077"/>
                <a:gd name="T72" fmla="*/ 117 w 1078"/>
                <a:gd name="T73" fmla="*/ 873 h 1077"/>
                <a:gd name="T74" fmla="*/ 83 w 1078"/>
                <a:gd name="T75" fmla="*/ 825 h 1077"/>
                <a:gd name="T76" fmla="*/ 54 w 1078"/>
                <a:gd name="T77" fmla="*/ 772 h 1077"/>
                <a:gd name="T78" fmla="*/ 30 w 1078"/>
                <a:gd name="T79" fmla="*/ 717 h 1077"/>
                <a:gd name="T80" fmla="*/ 13 w 1078"/>
                <a:gd name="T81" fmla="*/ 660 h 1077"/>
                <a:gd name="T82" fmla="*/ 3 w 1078"/>
                <a:gd name="T83" fmla="*/ 598 h 1077"/>
                <a:gd name="T84" fmla="*/ 0 w 1078"/>
                <a:gd name="T85" fmla="*/ 537 h 1077"/>
                <a:gd name="T86" fmla="*/ 4 w 1078"/>
                <a:gd name="T87" fmla="*/ 474 h 1077"/>
                <a:gd name="T88" fmla="*/ 15 w 1078"/>
                <a:gd name="T89" fmla="*/ 414 h 1077"/>
                <a:gd name="T90" fmla="*/ 32 w 1078"/>
                <a:gd name="T91" fmla="*/ 355 h 1077"/>
                <a:gd name="T92" fmla="*/ 55 w 1078"/>
                <a:gd name="T93" fmla="*/ 300 h 1077"/>
                <a:gd name="T94" fmla="*/ 85 w 1078"/>
                <a:gd name="T95" fmla="*/ 249 h 1077"/>
                <a:gd name="T96" fmla="*/ 119 w 1078"/>
                <a:gd name="T97" fmla="*/ 200 h 1077"/>
                <a:gd name="T98" fmla="*/ 160 w 1078"/>
                <a:gd name="T99" fmla="*/ 156 h 1077"/>
                <a:gd name="T100" fmla="*/ 203 w 1078"/>
                <a:gd name="T101" fmla="*/ 116 h 1077"/>
                <a:gd name="T102" fmla="*/ 252 w 1078"/>
                <a:gd name="T103" fmla="*/ 82 h 1077"/>
                <a:gd name="T104" fmla="*/ 304 w 1078"/>
                <a:gd name="T105" fmla="*/ 53 h 1077"/>
                <a:gd name="T106" fmla="*/ 359 w 1078"/>
                <a:gd name="T107" fmla="*/ 30 h 1077"/>
                <a:gd name="T108" fmla="*/ 416 w 1078"/>
                <a:gd name="T109" fmla="*/ 13 h 1077"/>
                <a:gd name="T110" fmla="*/ 477 w 1078"/>
                <a:gd name="T111" fmla="*/ 2 h 1077"/>
                <a:gd name="T112" fmla="*/ 540 w 1078"/>
                <a:gd name="T113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8" h="1077">
                  <a:moveTo>
                    <a:pt x="540" y="0"/>
                  </a:moveTo>
                  <a:lnTo>
                    <a:pt x="602" y="4"/>
                  </a:lnTo>
                  <a:lnTo>
                    <a:pt x="664" y="14"/>
                  </a:lnTo>
                  <a:lnTo>
                    <a:pt x="722" y="31"/>
                  </a:lnTo>
                  <a:lnTo>
                    <a:pt x="777" y="55"/>
                  </a:lnTo>
                  <a:lnTo>
                    <a:pt x="829" y="85"/>
                  </a:lnTo>
                  <a:lnTo>
                    <a:pt x="877" y="119"/>
                  </a:lnTo>
                  <a:lnTo>
                    <a:pt x="921" y="158"/>
                  </a:lnTo>
                  <a:lnTo>
                    <a:pt x="960" y="203"/>
                  </a:lnTo>
                  <a:lnTo>
                    <a:pt x="995" y="251"/>
                  </a:lnTo>
                  <a:lnTo>
                    <a:pt x="1024" y="304"/>
                  </a:lnTo>
                  <a:lnTo>
                    <a:pt x="1048" y="359"/>
                  </a:lnTo>
                  <a:lnTo>
                    <a:pt x="1065" y="416"/>
                  </a:lnTo>
                  <a:lnTo>
                    <a:pt x="1075" y="476"/>
                  </a:lnTo>
                  <a:lnTo>
                    <a:pt x="1078" y="539"/>
                  </a:lnTo>
                  <a:lnTo>
                    <a:pt x="1074" y="602"/>
                  </a:lnTo>
                  <a:lnTo>
                    <a:pt x="1063" y="664"/>
                  </a:lnTo>
                  <a:lnTo>
                    <a:pt x="1045" y="723"/>
                  </a:lnTo>
                  <a:lnTo>
                    <a:pt x="1021" y="778"/>
                  </a:lnTo>
                  <a:lnTo>
                    <a:pt x="993" y="829"/>
                  </a:lnTo>
                  <a:lnTo>
                    <a:pt x="957" y="877"/>
                  </a:lnTo>
                  <a:lnTo>
                    <a:pt x="918" y="922"/>
                  </a:lnTo>
                  <a:lnTo>
                    <a:pt x="873" y="961"/>
                  </a:lnTo>
                  <a:lnTo>
                    <a:pt x="825" y="995"/>
                  </a:lnTo>
                  <a:lnTo>
                    <a:pt x="773" y="1024"/>
                  </a:lnTo>
                  <a:lnTo>
                    <a:pt x="718" y="1047"/>
                  </a:lnTo>
                  <a:lnTo>
                    <a:pt x="659" y="1064"/>
                  </a:lnTo>
                  <a:lnTo>
                    <a:pt x="598" y="1075"/>
                  </a:lnTo>
                  <a:lnTo>
                    <a:pt x="536" y="1077"/>
                  </a:lnTo>
                  <a:lnTo>
                    <a:pt x="473" y="1074"/>
                  </a:lnTo>
                  <a:lnTo>
                    <a:pt x="413" y="1063"/>
                  </a:lnTo>
                  <a:lnTo>
                    <a:pt x="355" y="1045"/>
                  </a:lnTo>
                  <a:lnTo>
                    <a:pt x="300" y="1021"/>
                  </a:lnTo>
                  <a:lnTo>
                    <a:pt x="248" y="991"/>
                  </a:lnTo>
                  <a:lnTo>
                    <a:pt x="200" y="957"/>
                  </a:lnTo>
                  <a:lnTo>
                    <a:pt x="156" y="918"/>
                  </a:lnTo>
                  <a:lnTo>
                    <a:pt x="117" y="873"/>
                  </a:lnTo>
                  <a:lnTo>
                    <a:pt x="83" y="825"/>
                  </a:lnTo>
                  <a:lnTo>
                    <a:pt x="54" y="772"/>
                  </a:lnTo>
                  <a:lnTo>
                    <a:pt x="30" y="717"/>
                  </a:lnTo>
                  <a:lnTo>
                    <a:pt x="13" y="660"/>
                  </a:lnTo>
                  <a:lnTo>
                    <a:pt x="3" y="598"/>
                  </a:lnTo>
                  <a:lnTo>
                    <a:pt x="0" y="537"/>
                  </a:lnTo>
                  <a:lnTo>
                    <a:pt x="4" y="474"/>
                  </a:lnTo>
                  <a:lnTo>
                    <a:pt x="15" y="414"/>
                  </a:lnTo>
                  <a:lnTo>
                    <a:pt x="32" y="355"/>
                  </a:lnTo>
                  <a:lnTo>
                    <a:pt x="55" y="300"/>
                  </a:lnTo>
                  <a:lnTo>
                    <a:pt x="85" y="249"/>
                  </a:lnTo>
                  <a:lnTo>
                    <a:pt x="119" y="200"/>
                  </a:lnTo>
                  <a:lnTo>
                    <a:pt x="160" y="156"/>
                  </a:lnTo>
                  <a:lnTo>
                    <a:pt x="203" y="116"/>
                  </a:lnTo>
                  <a:lnTo>
                    <a:pt x="252" y="82"/>
                  </a:lnTo>
                  <a:lnTo>
                    <a:pt x="304" y="53"/>
                  </a:lnTo>
                  <a:lnTo>
                    <a:pt x="359" y="30"/>
                  </a:lnTo>
                  <a:lnTo>
                    <a:pt x="416" y="13"/>
                  </a:lnTo>
                  <a:lnTo>
                    <a:pt x="477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221303" y="3877631"/>
              <a:ext cx="214272" cy="176919"/>
            </a:xfrm>
            <a:custGeom>
              <a:avLst/>
              <a:gdLst>
                <a:gd name="T0" fmla="*/ 546 w 631"/>
                <a:gd name="T1" fmla="*/ 0 h 521"/>
                <a:gd name="T2" fmla="*/ 566 w 631"/>
                <a:gd name="T3" fmla="*/ 0 h 521"/>
                <a:gd name="T4" fmla="*/ 585 w 631"/>
                <a:gd name="T5" fmla="*/ 6 h 521"/>
                <a:gd name="T6" fmla="*/ 602 w 631"/>
                <a:gd name="T7" fmla="*/ 17 h 521"/>
                <a:gd name="T8" fmla="*/ 617 w 631"/>
                <a:gd name="T9" fmla="*/ 33 h 521"/>
                <a:gd name="T10" fmla="*/ 626 w 631"/>
                <a:gd name="T11" fmla="*/ 51 h 521"/>
                <a:gd name="T12" fmla="*/ 631 w 631"/>
                <a:gd name="T13" fmla="*/ 71 h 521"/>
                <a:gd name="T14" fmla="*/ 630 w 631"/>
                <a:gd name="T15" fmla="*/ 90 h 521"/>
                <a:gd name="T16" fmla="*/ 622 w 631"/>
                <a:gd name="T17" fmla="*/ 110 h 521"/>
                <a:gd name="T18" fmla="*/ 610 w 631"/>
                <a:gd name="T19" fmla="*/ 129 h 521"/>
                <a:gd name="T20" fmla="*/ 308 w 631"/>
                <a:gd name="T21" fmla="*/ 488 h 521"/>
                <a:gd name="T22" fmla="*/ 290 w 631"/>
                <a:gd name="T23" fmla="*/ 507 h 521"/>
                <a:gd name="T24" fmla="*/ 270 w 631"/>
                <a:gd name="T25" fmla="*/ 517 h 521"/>
                <a:gd name="T26" fmla="*/ 248 w 631"/>
                <a:gd name="T27" fmla="*/ 521 h 521"/>
                <a:gd name="T28" fmla="*/ 227 w 631"/>
                <a:gd name="T29" fmla="*/ 518 h 521"/>
                <a:gd name="T30" fmla="*/ 206 w 631"/>
                <a:gd name="T31" fmla="*/ 508 h 521"/>
                <a:gd name="T32" fmla="*/ 186 w 631"/>
                <a:gd name="T33" fmla="*/ 492 h 521"/>
                <a:gd name="T34" fmla="*/ 25 w 631"/>
                <a:gd name="T35" fmla="*/ 325 h 521"/>
                <a:gd name="T36" fmla="*/ 11 w 631"/>
                <a:gd name="T37" fmla="*/ 308 h 521"/>
                <a:gd name="T38" fmla="*/ 3 w 631"/>
                <a:gd name="T39" fmla="*/ 288 h 521"/>
                <a:gd name="T40" fmla="*/ 0 w 631"/>
                <a:gd name="T41" fmla="*/ 268 h 521"/>
                <a:gd name="T42" fmla="*/ 1 w 631"/>
                <a:gd name="T43" fmla="*/ 249 h 521"/>
                <a:gd name="T44" fmla="*/ 9 w 631"/>
                <a:gd name="T45" fmla="*/ 230 h 521"/>
                <a:gd name="T46" fmla="*/ 22 w 631"/>
                <a:gd name="T47" fmla="*/ 213 h 521"/>
                <a:gd name="T48" fmla="*/ 39 w 631"/>
                <a:gd name="T49" fmla="*/ 200 h 521"/>
                <a:gd name="T50" fmla="*/ 58 w 631"/>
                <a:gd name="T51" fmla="*/ 194 h 521"/>
                <a:gd name="T52" fmla="*/ 77 w 631"/>
                <a:gd name="T53" fmla="*/ 191 h 521"/>
                <a:gd name="T54" fmla="*/ 98 w 631"/>
                <a:gd name="T55" fmla="*/ 195 h 521"/>
                <a:gd name="T56" fmla="*/ 118 w 631"/>
                <a:gd name="T57" fmla="*/ 204 h 521"/>
                <a:gd name="T58" fmla="*/ 136 w 631"/>
                <a:gd name="T59" fmla="*/ 217 h 521"/>
                <a:gd name="T60" fmla="*/ 191 w 631"/>
                <a:gd name="T61" fmla="*/ 270 h 521"/>
                <a:gd name="T62" fmla="*/ 249 w 631"/>
                <a:gd name="T63" fmla="*/ 321 h 521"/>
                <a:gd name="T64" fmla="*/ 291 w 631"/>
                <a:gd name="T65" fmla="*/ 270 h 521"/>
                <a:gd name="T66" fmla="*/ 337 w 631"/>
                <a:gd name="T67" fmla="*/ 216 h 521"/>
                <a:gd name="T68" fmla="*/ 382 w 631"/>
                <a:gd name="T69" fmla="*/ 161 h 521"/>
                <a:gd name="T70" fmla="*/ 492 w 631"/>
                <a:gd name="T71" fmla="*/ 31 h 521"/>
                <a:gd name="T72" fmla="*/ 508 w 631"/>
                <a:gd name="T73" fmla="*/ 16 h 521"/>
                <a:gd name="T74" fmla="*/ 526 w 631"/>
                <a:gd name="T75" fmla="*/ 5 h 521"/>
                <a:gd name="T76" fmla="*/ 546 w 631"/>
                <a:gd name="T7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1" h="521">
                  <a:moveTo>
                    <a:pt x="546" y="0"/>
                  </a:moveTo>
                  <a:lnTo>
                    <a:pt x="566" y="0"/>
                  </a:lnTo>
                  <a:lnTo>
                    <a:pt x="585" y="6"/>
                  </a:lnTo>
                  <a:lnTo>
                    <a:pt x="602" y="17"/>
                  </a:lnTo>
                  <a:lnTo>
                    <a:pt x="617" y="33"/>
                  </a:lnTo>
                  <a:lnTo>
                    <a:pt x="626" y="51"/>
                  </a:lnTo>
                  <a:lnTo>
                    <a:pt x="631" y="71"/>
                  </a:lnTo>
                  <a:lnTo>
                    <a:pt x="630" y="90"/>
                  </a:lnTo>
                  <a:lnTo>
                    <a:pt x="622" y="110"/>
                  </a:lnTo>
                  <a:lnTo>
                    <a:pt x="610" y="129"/>
                  </a:lnTo>
                  <a:lnTo>
                    <a:pt x="308" y="488"/>
                  </a:lnTo>
                  <a:lnTo>
                    <a:pt x="290" y="507"/>
                  </a:lnTo>
                  <a:lnTo>
                    <a:pt x="270" y="517"/>
                  </a:lnTo>
                  <a:lnTo>
                    <a:pt x="248" y="521"/>
                  </a:lnTo>
                  <a:lnTo>
                    <a:pt x="227" y="518"/>
                  </a:lnTo>
                  <a:lnTo>
                    <a:pt x="206" y="508"/>
                  </a:lnTo>
                  <a:lnTo>
                    <a:pt x="186" y="492"/>
                  </a:lnTo>
                  <a:lnTo>
                    <a:pt x="25" y="325"/>
                  </a:lnTo>
                  <a:lnTo>
                    <a:pt x="11" y="308"/>
                  </a:lnTo>
                  <a:lnTo>
                    <a:pt x="3" y="288"/>
                  </a:lnTo>
                  <a:lnTo>
                    <a:pt x="0" y="268"/>
                  </a:lnTo>
                  <a:lnTo>
                    <a:pt x="1" y="249"/>
                  </a:lnTo>
                  <a:lnTo>
                    <a:pt x="9" y="230"/>
                  </a:lnTo>
                  <a:lnTo>
                    <a:pt x="22" y="213"/>
                  </a:lnTo>
                  <a:lnTo>
                    <a:pt x="39" y="200"/>
                  </a:lnTo>
                  <a:lnTo>
                    <a:pt x="58" y="194"/>
                  </a:lnTo>
                  <a:lnTo>
                    <a:pt x="77" y="191"/>
                  </a:lnTo>
                  <a:lnTo>
                    <a:pt x="98" y="195"/>
                  </a:lnTo>
                  <a:lnTo>
                    <a:pt x="118" y="204"/>
                  </a:lnTo>
                  <a:lnTo>
                    <a:pt x="136" y="217"/>
                  </a:lnTo>
                  <a:lnTo>
                    <a:pt x="191" y="270"/>
                  </a:lnTo>
                  <a:lnTo>
                    <a:pt x="249" y="321"/>
                  </a:lnTo>
                  <a:lnTo>
                    <a:pt x="291" y="270"/>
                  </a:lnTo>
                  <a:lnTo>
                    <a:pt x="337" y="216"/>
                  </a:lnTo>
                  <a:lnTo>
                    <a:pt x="382" y="161"/>
                  </a:lnTo>
                  <a:lnTo>
                    <a:pt x="492" y="31"/>
                  </a:lnTo>
                  <a:lnTo>
                    <a:pt x="508" y="16"/>
                  </a:lnTo>
                  <a:lnTo>
                    <a:pt x="526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1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4727575"/>
            <a:ext cx="1143000" cy="457200"/>
          </a:xfrm>
          <a:prstGeom prst="rect">
            <a:avLst/>
          </a:prstGeom>
          <a:solidFill>
            <a:schemeClr val="accent1"/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6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dirty="0"/>
              <a:t>Questionnaire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98838" y="3359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98838" y="3359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81338" y="4727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98838" y="4746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98838" y="3359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98838" y="4746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84168"/>
              </p:ext>
            </p:extLst>
          </p:nvPr>
        </p:nvGraphicFramePr>
        <p:xfrm>
          <a:off x="2389544" y="3267011"/>
          <a:ext cx="7445814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1861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1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10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1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Section 1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Section 2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Section 3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Section 4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Clinic Description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Clinic Procedures and Services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Perceptions of Barriers to  Hepatitis C  Care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Physician Knowledge and Opinions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32" y="1397000"/>
            <a:ext cx="7386638" cy="13430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6616700" y="4833064"/>
            <a:ext cx="10764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AASLD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07400" y="4714875"/>
            <a:ext cx="1143000" cy="457200"/>
          </a:xfrm>
          <a:prstGeom prst="rect">
            <a:avLst/>
          </a:prstGeom>
          <a:solidFill>
            <a:schemeClr val="accent1"/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600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61400" y="4820364"/>
            <a:ext cx="10764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INHSU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72300" y="4381500"/>
            <a:ext cx="0" cy="3460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953500" y="4394200"/>
            <a:ext cx="0" cy="3460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66000" y="5324474"/>
            <a:ext cx="1143000" cy="784225"/>
          </a:xfrm>
          <a:prstGeom prst="rect">
            <a:avLst/>
          </a:prstGeom>
          <a:solidFill>
            <a:schemeClr val="accent1"/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Lisbon Addiction meeting</a:t>
            </a:r>
            <a:endParaRPr lang="en-CA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7662" y="1289049"/>
            <a:ext cx="11466511" cy="40181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Addiction specialists manage a high load of 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HCV is not the most prevalent co-morbidity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The majority of clinics have a protocol or guidelines for HCV screening and test PWID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There is a lack of support in the clinic to optimize HCV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The most important barriers identified by the physicians are related to the patient conditions (</a:t>
            </a:r>
            <a:r>
              <a:rPr lang="en-CA" sz="1800" dirty="0" err="1"/>
              <a:t>unstability</a:t>
            </a:r>
            <a:r>
              <a:rPr lang="en-CA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The barriers identified can be modified but will require efforts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Being able to treat HCV was very important for the majority of 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There is a need to educate physicians on HCV treatment more than screening and evaluation and patients on tolerability of new DAAs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25011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Clinic Description &amp; Physician Characteristics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34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half of the institutions included in the survey are substance abuse centers or specialized in OAT therapy. A majority are funded publicly, and more than two thirds are in metropolitan/urban centers.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S4, S7, S8. % Among Total Respondents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gray">
          <a:xfrm>
            <a:off x="0" y="1368833"/>
            <a:ext cx="12192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buClr>
                <a:srgbClr val="F03C42"/>
              </a:buClr>
              <a:buFont typeface="Wingdings" pitchFamily="2" charset="2"/>
              <a:buNone/>
            </a:pPr>
            <a:r>
              <a:rPr lang="en-IN" sz="1600" dirty="0">
                <a:solidFill>
                  <a:srgbClr val="333333"/>
                </a:solidFill>
              </a:rPr>
              <a:t>OAT Clinic Details</a:t>
            </a:r>
          </a:p>
        </p:txBody>
      </p:sp>
      <p:sp>
        <p:nvSpPr>
          <p:cNvPr id="6" name="Oval 5"/>
          <p:cNvSpPr/>
          <p:nvPr/>
        </p:nvSpPr>
        <p:spPr>
          <a:xfrm>
            <a:off x="472293" y="2749341"/>
            <a:ext cx="2413704" cy="24137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31347"/>
              </p:ext>
            </p:extLst>
          </p:nvPr>
        </p:nvGraphicFramePr>
        <p:xfrm>
          <a:off x="2437437" y="1815187"/>
          <a:ext cx="7317126" cy="3729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5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3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077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Total</a:t>
                      </a:r>
                      <a:br>
                        <a:rPr lang="en-US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(n=203)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233">
                <a:tc gridSpan="3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Type of OAT Clinic</a:t>
                      </a:r>
                    </a:p>
                  </a:txBody>
                  <a:tcPr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Substance abuse clinic/center (not only focused on opioid agonist therapy)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Department within a hospital which treats patients with opioid agonist therapy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 opioid agonist therapy clinic or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Other institution or office which treats patients with opioid agonist therapy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233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for Clinic</a:t>
                      </a:r>
                    </a:p>
                  </a:txBody>
                  <a:tcPr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Public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Private, for profit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Private, not for profit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233">
                <a:tc gridSpan="3">
                  <a:txBody>
                    <a:bodyPr/>
                    <a:lstStyle/>
                    <a:p>
                      <a:pPr marL="635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 Location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200" b="0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Major metropolitan area, population &gt;500,000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Urban area, population between 100,000 and 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Suburb of a large city, population &gt;100,000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Small city, population between 30,000 and 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5233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Rural or small town, population &lt;30,000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69193" y="3484655"/>
            <a:ext cx="939007" cy="876208"/>
            <a:chOff x="2179638" y="2801938"/>
            <a:chExt cx="498475" cy="4651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Freeform 510"/>
            <p:cNvSpPr>
              <a:spLocks/>
            </p:cNvSpPr>
            <p:nvPr/>
          </p:nvSpPr>
          <p:spPr bwMode="auto">
            <a:xfrm>
              <a:off x="2216151" y="2960688"/>
              <a:ext cx="165100" cy="300038"/>
            </a:xfrm>
            <a:custGeom>
              <a:avLst/>
              <a:gdLst>
                <a:gd name="T0" fmla="*/ 11 w 104"/>
                <a:gd name="T1" fmla="*/ 0 h 189"/>
                <a:gd name="T2" fmla="*/ 11 w 104"/>
                <a:gd name="T3" fmla="*/ 0 h 189"/>
                <a:gd name="T4" fmla="*/ 13 w 104"/>
                <a:gd name="T5" fmla="*/ 0 h 189"/>
                <a:gd name="T6" fmla="*/ 16 w 104"/>
                <a:gd name="T7" fmla="*/ 3 h 189"/>
                <a:gd name="T8" fmla="*/ 18 w 104"/>
                <a:gd name="T9" fmla="*/ 6 h 189"/>
                <a:gd name="T10" fmla="*/ 18 w 104"/>
                <a:gd name="T11" fmla="*/ 8 h 189"/>
                <a:gd name="T12" fmla="*/ 16 w 104"/>
                <a:gd name="T13" fmla="*/ 172 h 189"/>
                <a:gd name="T14" fmla="*/ 96 w 104"/>
                <a:gd name="T15" fmla="*/ 173 h 189"/>
                <a:gd name="T16" fmla="*/ 100 w 104"/>
                <a:gd name="T17" fmla="*/ 173 h 189"/>
                <a:gd name="T18" fmla="*/ 102 w 104"/>
                <a:gd name="T19" fmla="*/ 175 h 189"/>
                <a:gd name="T20" fmla="*/ 104 w 104"/>
                <a:gd name="T21" fmla="*/ 177 h 189"/>
                <a:gd name="T22" fmla="*/ 104 w 104"/>
                <a:gd name="T23" fmla="*/ 181 h 189"/>
                <a:gd name="T24" fmla="*/ 104 w 104"/>
                <a:gd name="T25" fmla="*/ 184 h 189"/>
                <a:gd name="T26" fmla="*/ 102 w 104"/>
                <a:gd name="T27" fmla="*/ 186 h 189"/>
                <a:gd name="T28" fmla="*/ 100 w 104"/>
                <a:gd name="T29" fmla="*/ 188 h 189"/>
                <a:gd name="T30" fmla="*/ 96 w 104"/>
                <a:gd name="T31" fmla="*/ 189 h 189"/>
                <a:gd name="T32" fmla="*/ 96 w 104"/>
                <a:gd name="T33" fmla="*/ 189 h 189"/>
                <a:gd name="T34" fmla="*/ 8 w 104"/>
                <a:gd name="T35" fmla="*/ 188 h 189"/>
                <a:gd name="T36" fmla="*/ 5 w 104"/>
                <a:gd name="T37" fmla="*/ 188 h 189"/>
                <a:gd name="T38" fmla="*/ 3 w 104"/>
                <a:gd name="T39" fmla="*/ 185 h 189"/>
                <a:gd name="T40" fmla="*/ 0 w 104"/>
                <a:gd name="T41" fmla="*/ 182 h 189"/>
                <a:gd name="T42" fmla="*/ 0 w 104"/>
                <a:gd name="T43" fmla="*/ 180 h 189"/>
                <a:gd name="T44" fmla="*/ 3 w 104"/>
                <a:gd name="T45" fmla="*/ 8 h 189"/>
                <a:gd name="T46" fmla="*/ 3 w 104"/>
                <a:gd name="T47" fmla="*/ 6 h 189"/>
                <a:gd name="T48" fmla="*/ 5 w 104"/>
                <a:gd name="T49" fmla="*/ 3 h 189"/>
                <a:gd name="T50" fmla="*/ 7 w 104"/>
                <a:gd name="T51" fmla="*/ 0 h 189"/>
                <a:gd name="T52" fmla="*/ 11 w 104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189">
                  <a:moveTo>
                    <a:pt x="11" y="0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6" y="172"/>
                  </a:lnTo>
                  <a:lnTo>
                    <a:pt x="96" y="173"/>
                  </a:lnTo>
                  <a:lnTo>
                    <a:pt x="100" y="173"/>
                  </a:lnTo>
                  <a:lnTo>
                    <a:pt x="102" y="175"/>
                  </a:lnTo>
                  <a:lnTo>
                    <a:pt x="104" y="177"/>
                  </a:lnTo>
                  <a:lnTo>
                    <a:pt x="104" y="181"/>
                  </a:lnTo>
                  <a:lnTo>
                    <a:pt x="104" y="184"/>
                  </a:lnTo>
                  <a:lnTo>
                    <a:pt x="102" y="186"/>
                  </a:lnTo>
                  <a:lnTo>
                    <a:pt x="100" y="188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8" y="188"/>
                  </a:lnTo>
                  <a:lnTo>
                    <a:pt x="5" y="188"/>
                  </a:lnTo>
                  <a:lnTo>
                    <a:pt x="3" y="185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11"/>
            <p:cNvSpPr>
              <a:spLocks/>
            </p:cNvSpPr>
            <p:nvPr/>
          </p:nvSpPr>
          <p:spPr bwMode="auto">
            <a:xfrm>
              <a:off x="2470151" y="2963863"/>
              <a:ext cx="163513" cy="303213"/>
            </a:xfrm>
            <a:custGeom>
              <a:avLst/>
              <a:gdLst>
                <a:gd name="T0" fmla="*/ 94 w 103"/>
                <a:gd name="T1" fmla="*/ 0 h 191"/>
                <a:gd name="T2" fmla="*/ 94 w 103"/>
                <a:gd name="T3" fmla="*/ 0 h 191"/>
                <a:gd name="T4" fmla="*/ 98 w 103"/>
                <a:gd name="T5" fmla="*/ 1 h 191"/>
                <a:gd name="T6" fmla="*/ 101 w 103"/>
                <a:gd name="T7" fmla="*/ 2 h 191"/>
                <a:gd name="T8" fmla="*/ 103 w 103"/>
                <a:gd name="T9" fmla="*/ 6 h 191"/>
                <a:gd name="T10" fmla="*/ 103 w 103"/>
                <a:gd name="T11" fmla="*/ 10 h 191"/>
                <a:gd name="T12" fmla="*/ 101 w 103"/>
                <a:gd name="T13" fmla="*/ 180 h 191"/>
                <a:gd name="T14" fmla="*/ 101 w 103"/>
                <a:gd name="T15" fmla="*/ 184 h 191"/>
                <a:gd name="T16" fmla="*/ 98 w 103"/>
                <a:gd name="T17" fmla="*/ 188 h 191"/>
                <a:gd name="T18" fmla="*/ 96 w 103"/>
                <a:gd name="T19" fmla="*/ 190 h 191"/>
                <a:gd name="T20" fmla="*/ 92 w 103"/>
                <a:gd name="T21" fmla="*/ 191 h 191"/>
                <a:gd name="T22" fmla="*/ 92 w 103"/>
                <a:gd name="T23" fmla="*/ 191 h 191"/>
                <a:gd name="T24" fmla="*/ 9 w 103"/>
                <a:gd name="T25" fmla="*/ 190 h 191"/>
                <a:gd name="T26" fmla="*/ 6 w 103"/>
                <a:gd name="T27" fmla="*/ 188 h 191"/>
                <a:gd name="T28" fmla="*/ 3 w 103"/>
                <a:gd name="T29" fmla="*/ 187 h 191"/>
                <a:gd name="T30" fmla="*/ 1 w 103"/>
                <a:gd name="T31" fmla="*/ 183 h 191"/>
                <a:gd name="T32" fmla="*/ 0 w 103"/>
                <a:gd name="T33" fmla="*/ 179 h 191"/>
                <a:gd name="T34" fmla="*/ 1 w 103"/>
                <a:gd name="T35" fmla="*/ 176 h 191"/>
                <a:gd name="T36" fmla="*/ 3 w 103"/>
                <a:gd name="T37" fmla="*/ 173 h 191"/>
                <a:gd name="T38" fmla="*/ 6 w 103"/>
                <a:gd name="T39" fmla="*/ 171 h 191"/>
                <a:gd name="T40" fmla="*/ 10 w 103"/>
                <a:gd name="T41" fmla="*/ 170 h 191"/>
                <a:gd name="T42" fmla="*/ 10 w 103"/>
                <a:gd name="T43" fmla="*/ 170 h 191"/>
                <a:gd name="T44" fmla="*/ 82 w 103"/>
                <a:gd name="T45" fmla="*/ 171 h 191"/>
                <a:gd name="T46" fmla="*/ 85 w 103"/>
                <a:gd name="T47" fmla="*/ 9 h 191"/>
                <a:gd name="T48" fmla="*/ 85 w 103"/>
                <a:gd name="T49" fmla="*/ 6 h 191"/>
                <a:gd name="T50" fmla="*/ 88 w 103"/>
                <a:gd name="T51" fmla="*/ 2 h 191"/>
                <a:gd name="T52" fmla="*/ 90 w 103"/>
                <a:gd name="T53" fmla="*/ 1 h 191"/>
                <a:gd name="T54" fmla="*/ 94 w 103"/>
                <a:gd name="T5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91">
                  <a:moveTo>
                    <a:pt x="94" y="0"/>
                  </a:moveTo>
                  <a:lnTo>
                    <a:pt x="94" y="0"/>
                  </a:lnTo>
                  <a:lnTo>
                    <a:pt x="98" y="1"/>
                  </a:lnTo>
                  <a:lnTo>
                    <a:pt x="101" y="2"/>
                  </a:lnTo>
                  <a:lnTo>
                    <a:pt x="103" y="6"/>
                  </a:lnTo>
                  <a:lnTo>
                    <a:pt x="103" y="10"/>
                  </a:lnTo>
                  <a:lnTo>
                    <a:pt x="101" y="180"/>
                  </a:lnTo>
                  <a:lnTo>
                    <a:pt x="101" y="184"/>
                  </a:lnTo>
                  <a:lnTo>
                    <a:pt x="98" y="188"/>
                  </a:lnTo>
                  <a:lnTo>
                    <a:pt x="96" y="190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" y="190"/>
                  </a:lnTo>
                  <a:lnTo>
                    <a:pt x="6" y="188"/>
                  </a:lnTo>
                  <a:lnTo>
                    <a:pt x="3" y="187"/>
                  </a:lnTo>
                  <a:lnTo>
                    <a:pt x="1" y="183"/>
                  </a:lnTo>
                  <a:lnTo>
                    <a:pt x="0" y="179"/>
                  </a:lnTo>
                  <a:lnTo>
                    <a:pt x="1" y="176"/>
                  </a:lnTo>
                  <a:lnTo>
                    <a:pt x="3" y="173"/>
                  </a:lnTo>
                  <a:lnTo>
                    <a:pt x="6" y="171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82" y="171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8" y="2"/>
                  </a:lnTo>
                  <a:lnTo>
                    <a:pt x="90" y="1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12"/>
            <p:cNvSpPr>
              <a:spLocks/>
            </p:cNvSpPr>
            <p:nvPr/>
          </p:nvSpPr>
          <p:spPr bwMode="auto">
            <a:xfrm>
              <a:off x="2179638" y="2801938"/>
              <a:ext cx="498475" cy="192088"/>
            </a:xfrm>
            <a:custGeom>
              <a:avLst/>
              <a:gdLst>
                <a:gd name="T0" fmla="*/ 157 w 314"/>
                <a:gd name="T1" fmla="*/ 0 h 121"/>
                <a:gd name="T2" fmla="*/ 161 w 314"/>
                <a:gd name="T3" fmla="*/ 1 h 121"/>
                <a:gd name="T4" fmla="*/ 163 w 314"/>
                <a:gd name="T5" fmla="*/ 2 h 121"/>
                <a:gd name="T6" fmla="*/ 284 w 314"/>
                <a:gd name="T7" fmla="*/ 102 h 121"/>
                <a:gd name="T8" fmla="*/ 305 w 314"/>
                <a:gd name="T9" fmla="*/ 102 h 121"/>
                <a:gd name="T10" fmla="*/ 309 w 314"/>
                <a:gd name="T11" fmla="*/ 103 h 121"/>
                <a:gd name="T12" fmla="*/ 311 w 314"/>
                <a:gd name="T13" fmla="*/ 104 h 121"/>
                <a:gd name="T14" fmla="*/ 313 w 314"/>
                <a:gd name="T15" fmla="*/ 108 h 121"/>
                <a:gd name="T16" fmla="*/ 314 w 314"/>
                <a:gd name="T17" fmla="*/ 111 h 121"/>
                <a:gd name="T18" fmla="*/ 313 w 314"/>
                <a:gd name="T19" fmla="*/ 115 h 121"/>
                <a:gd name="T20" fmla="*/ 311 w 314"/>
                <a:gd name="T21" fmla="*/ 119 h 121"/>
                <a:gd name="T22" fmla="*/ 307 w 314"/>
                <a:gd name="T23" fmla="*/ 120 h 121"/>
                <a:gd name="T24" fmla="*/ 305 w 314"/>
                <a:gd name="T25" fmla="*/ 121 h 121"/>
                <a:gd name="T26" fmla="*/ 305 w 314"/>
                <a:gd name="T27" fmla="*/ 121 h 121"/>
                <a:gd name="T28" fmla="*/ 280 w 314"/>
                <a:gd name="T29" fmla="*/ 121 h 121"/>
                <a:gd name="T30" fmla="*/ 277 w 314"/>
                <a:gd name="T31" fmla="*/ 120 h 121"/>
                <a:gd name="T32" fmla="*/ 273 w 314"/>
                <a:gd name="T33" fmla="*/ 119 h 121"/>
                <a:gd name="T34" fmla="*/ 157 w 314"/>
                <a:gd name="T35" fmla="*/ 22 h 121"/>
                <a:gd name="T36" fmla="*/ 38 w 314"/>
                <a:gd name="T37" fmla="*/ 115 h 121"/>
                <a:gd name="T38" fmla="*/ 35 w 314"/>
                <a:gd name="T39" fmla="*/ 116 h 121"/>
                <a:gd name="T40" fmla="*/ 32 w 314"/>
                <a:gd name="T41" fmla="*/ 117 h 121"/>
                <a:gd name="T42" fmla="*/ 31 w 314"/>
                <a:gd name="T43" fmla="*/ 117 h 121"/>
                <a:gd name="T44" fmla="*/ 9 w 314"/>
                <a:gd name="T45" fmla="*/ 117 h 121"/>
                <a:gd name="T46" fmla="*/ 5 w 314"/>
                <a:gd name="T47" fmla="*/ 116 h 121"/>
                <a:gd name="T48" fmla="*/ 2 w 314"/>
                <a:gd name="T49" fmla="*/ 115 h 121"/>
                <a:gd name="T50" fmla="*/ 0 w 314"/>
                <a:gd name="T51" fmla="*/ 111 h 121"/>
                <a:gd name="T52" fmla="*/ 0 w 314"/>
                <a:gd name="T53" fmla="*/ 107 h 121"/>
                <a:gd name="T54" fmla="*/ 1 w 314"/>
                <a:gd name="T55" fmla="*/ 104 h 121"/>
                <a:gd name="T56" fmla="*/ 2 w 314"/>
                <a:gd name="T57" fmla="*/ 100 h 121"/>
                <a:gd name="T58" fmla="*/ 5 w 314"/>
                <a:gd name="T59" fmla="*/ 99 h 121"/>
                <a:gd name="T60" fmla="*/ 9 w 314"/>
                <a:gd name="T61" fmla="*/ 98 h 121"/>
                <a:gd name="T62" fmla="*/ 28 w 314"/>
                <a:gd name="T63" fmla="*/ 98 h 121"/>
                <a:gd name="T64" fmla="*/ 151 w 314"/>
                <a:gd name="T65" fmla="*/ 2 h 121"/>
                <a:gd name="T66" fmla="*/ 154 w 314"/>
                <a:gd name="T67" fmla="*/ 1 h 121"/>
                <a:gd name="T68" fmla="*/ 157 w 314"/>
                <a:gd name="T6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4" h="121">
                  <a:moveTo>
                    <a:pt x="157" y="0"/>
                  </a:moveTo>
                  <a:lnTo>
                    <a:pt x="161" y="1"/>
                  </a:lnTo>
                  <a:lnTo>
                    <a:pt x="163" y="2"/>
                  </a:lnTo>
                  <a:lnTo>
                    <a:pt x="284" y="102"/>
                  </a:lnTo>
                  <a:lnTo>
                    <a:pt x="305" y="102"/>
                  </a:lnTo>
                  <a:lnTo>
                    <a:pt x="309" y="103"/>
                  </a:lnTo>
                  <a:lnTo>
                    <a:pt x="311" y="104"/>
                  </a:lnTo>
                  <a:lnTo>
                    <a:pt x="313" y="108"/>
                  </a:lnTo>
                  <a:lnTo>
                    <a:pt x="314" y="111"/>
                  </a:lnTo>
                  <a:lnTo>
                    <a:pt x="313" y="115"/>
                  </a:lnTo>
                  <a:lnTo>
                    <a:pt x="311" y="119"/>
                  </a:lnTo>
                  <a:lnTo>
                    <a:pt x="307" y="120"/>
                  </a:lnTo>
                  <a:lnTo>
                    <a:pt x="305" y="121"/>
                  </a:lnTo>
                  <a:lnTo>
                    <a:pt x="305" y="121"/>
                  </a:lnTo>
                  <a:lnTo>
                    <a:pt x="280" y="121"/>
                  </a:lnTo>
                  <a:lnTo>
                    <a:pt x="277" y="120"/>
                  </a:lnTo>
                  <a:lnTo>
                    <a:pt x="273" y="119"/>
                  </a:lnTo>
                  <a:lnTo>
                    <a:pt x="157" y="22"/>
                  </a:lnTo>
                  <a:lnTo>
                    <a:pt x="38" y="115"/>
                  </a:lnTo>
                  <a:lnTo>
                    <a:pt x="35" y="116"/>
                  </a:lnTo>
                  <a:lnTo>
                    <a:pt x="32" y="117"/>
                  </a:lnTo>
                  <a:lnTo>
                    <a:pt x="31" y="117"/>
                  </a:lnTo>
                  <a:lnTo>
                    <a:pt x="9" y="117"/>
                  </a:lnTo>
                  <a:lnTo>
                    <a:pt x="5" y="116"/>
                  </a:lnTo>
                  <a:lnTo>
                    <a:pt x="2" y="115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" y="104"/>
                  </a:lnTo>
                  <a:lnTo>
                    <a:pt x="2" y="100"/>
                  </a:lnTo>
                  <a:lnTo>
                    <a:pt x="5" y="99"/>
                  </a:lnTo>
                  <a:lnTo>
                    <a:pt x="9" y="98"/>
                  </a:lnTo>
                  <a:lnTo>
                    <a:pt x="28" y="98"/>
                  </a:lnTo>
                  <a:lnTo>
                    <a:pt x="151" y="2"/>
                  </a:lnTo>
                  <a:lnTo>
                    <a:pt x="154" y="1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13"/>
            <p:cNvSpPr>
              <a:spLocks/>
            </p:cNvSpPr>
            <p:nvPr/>
          </p:nvSpPr>
          <p:spPr bwMode="auto">
            <a:xfrm>
              <a:off x="2355851" y="3101975"/>
              <a:ext cx="142875" cy="160338"/>
            </a:xfrm>
            <a:custGeom>
              <a:avLst/>
              <a:gdLst>
                <a:gd name="T0" fmla="*/ 9 w 90"/>
                <a:gd name="T1" fmla="*/ 0 h 101"/>
                <a:gd name="T2" fmla="*/ 9 w 90"/>
                <a:gd name="T3" fmla="*/ 0 h 101"/>
                <a:gd name="T4" fmla="*/ 82 w 90"/>
                <a:gd name="T5" fmla="*/ 2 h 101"/>
                <a:gd name="T6" fmla="*/ 86 w 90"/>
                <a:gd name="T7" fmla="*/ 3 h 101"/>
                <a:gd name="T8" fmla="*/ 89 w 90"/>
                <a:gd name="T9" fmla="*/ 4 h 101"/>
                <a:gd name="T10" fmla="*/ 90 w 90"/>
                <a:gd name="T11" fmla="*/ 7 h 101"/>
                <a:gd name="T12" fmla="*/ 90 w 90"/>
                <a:gd name="T13" fmla="*/ 10 h 101"/>
                <a:gd name="T14" fmla="*/ 90 w 90"/>
                <a:gd name="T15" fmla="*/ 93 h 101"/>
                <a:gd name="T16" fmla="*/ 89 w 90"/>
                <a:gd name="T17" fmla="*/ 96 h 101"/>
                <a:gd name="T18" fmla="*/ 88 w 90"/>
                <a:gd name="T19" fmla="*/ 99 h 101"/>
                <a:gd name="T20" fmla="*/ 85 w 90"/>
                <a:gd name="T21" fmla="*/ 100 h 101"/>
                <a:gd name="T22" fmla="*/ 82 w 90"/>
                <a:gd name="T23" fmla="*/ 101 h 101"/>
                <a:gd name="T24" fmla="*/ 81 w 90"/>
                <a:gd name="T25" fmla="*/ 101 h 101"/>
                <a:gd name="T26" fmla="*/ 78 w 90"/>
                <a:gd name="T27" fmla="*/ 100 h 101"/>
                <a:gd name="T28" fmla="*/ 76 w 90"/>
                <a:gd name="T29" fmla="*/ 99 h 101"/>
                <a:gd name="T30" fmla="*/ 75 w 90"/>
                <a:gd name="T31" fmla="*/ 96 h 101"/>
                <a:gd name="T32" fmla="*/ 73 w 90"/>
                <a:gd name="T33" fmla="*/ 92 h 101"/>
                <a:gd name="T34" fmla="*/ 75 w 90"/>
                <a:gd name="T35" fmla="*/ 17 h 101"/>
                <a:gd name="T36" fmla="*/ 17 w 90"/>
                <a:gd name="T37" fmla="*/ 17 h 101"/>
                <a:gd name="T38" fmla="*/ 16 w 90"/>
                <a:gd name="T39" fmla="*/ 92 h 101"/>
                <a:gd name="T40" fmla="*/ 16 w 90"/>
                <a:gd name="T41" fmla="*/ 95 h 101"/>
                <a:gd name="T42" fmla="*/ 13 w 90"/>
                <a:gd name="T43" fmla="*/ 97 h 101"/>
                <a:gd name="T44" fmla="*/ 10 w 90"/>
                <a:gd name="T45" fmla="*/ 99 h 101"/>
                <a:gd name="T46" fmla="*/ 8 w 90"/>
                <a:gd name="T47" fmla="*/ 100 h 101"/>
                <a:gd name="T48" fmla="*/ 5 w 90"/>
                <a:gd name="T49" fmla="*/ 99 h 101"/>
                <a:gd name="T50" fmla="*/ 3 w 90"/>
                <a:gd name="T51" fmla="*/ 97 h 101"/>
                <a:gd name="T52" fmla="*/ 1 w 90"/>
                <a:gd name="T53" fmla="*/ 95 h 101"/>
                <a:gd name="T54" fmla="*/ 0 w 90"/>
                <a:gd name="T55" fmla="*/ 92 h 101"/>
                <a:gd name="T56" fmla="*/ 1 w 90"/>
                <a:gd name="T57" fmla="*/ 8 h 101"/>
                <a:gd name="T58" fmla="*/ 1 w 90"/>
                <a:gd name="T59" fmla="*/ 6 h 101"/>
                <a:gd name="T60" fmla="*/ 4 w 90"/>
                <a:gd name="T61" fmla="*/ 3 h 101"/>
                <a:gd name="T62" fmla="*/ 6 w 90"/>
                <a:gd name="T63" fmla="*/ 2 h 101"/>
                <a:gd name="T64" fmla="*/ 9 w 90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1">
                  <a:moveTo>
                    <a:pt x="9" y="0"/>
                  </a:moveTo>
                  <a:lnTo>
                    <a:pt x="9" y="0"/>
                  </a:lnTo>
                  <a:lnTo>
                    <a:pt x="82" y="2"/>
                  </a:lnTo>
                  <a:lnTo>
                    <a:pt x="86" y="3"/>
                  </a:lnTo>
                  <a:lnTo>
                    <a:pt x="89" y="4"/>
                  </a:lnTo>
                  <a:lnTo>
                    <a:pt x="90" y="7"/>
                  </a:lnTo>
                  <a:lnTo>
                    <a:pt x="90" y="10"/>
                  </a:lnTo>
                  <a:lnTo>
                    <a:pt x="90" y="93"/>
                  </a:lnTo>
                  <a:lnTo>
                    <a:pt x="89" y="96"/>
                  </a:lnTo>
                  <a:lnTo>
                    <a:pt x="88" y="99"/>
                  </a:lnTo>
                  <a:lnTo>
                    <a:pt x="85" y="100"/>
                  </a:lnTo>
                  <a:lnTo>
                    <a:pt x="82" y="101"/>
                  </a:lnTo>
                  <a:lnTo>
                    <a:pt x="81" y="101"/>
                  </a:lnTo>
                  <a:lnTo>
                    <a:pt x="78" y="100"/>
                  </a:lnTo>
                  <a:lnTo>
                    <a:pt x="76" y="99"/>
                  </a:lnTo>
                  <a:lnTo>
                    <a:pt x="75" y="96"/>
                  </a:lnTo>
                  <a:lnTo>
                    <a:pt x="73" y="92"/>
                  </a:lnTo>
                  <a:lnTo>
                    <a:pt x="75" y="17"/>
                  </a:lnTo>
                  <a:lnTo>
                    <a:pt x="17" y="17"/>
                  </a:lnTo>
                  <a:lnTo>
                    <a:pt x="16" y="92"/>
                  </a:lnTo>
                  <a:lnTo>
                    <a:pt x="16" y="95"/>
                  </a:lnTo>
                  <a:lnTo>
                    <a:pt x="13" y="97"/>
                  </a:lnTo>
                  <a:lnTo>
                    <a:pt x="10" y="99"/>
                  </a:lnTo>
                  <a:lnTo>
                    <a:pt x="8" y="100"/>
                  </a:lnTo>
                  <a:lnTo>
                    <a:pt x="5" y="99"/>
                  </a:lnTo>
                  <a:lnTo>
                    <a:pt x="3" y="97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1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14"/>
            <p:cNvSpPr>
              <a:spLocks/>
            </p:cNvSpPr>
            <p:nvPr/>
          </p:nvSpPr>
          <p:spPr bwMode="auto">
            <a:xfrm>
              <a:off x="2357438" y="2982913"/>
              <a:ext cx="146050" cy="17463"/>
            </a:xfrm>
            <a:custGeom>
              <a:avLst/>
              <a:gdLst>
                <a:gd name="T0" fmla="*/ 7 w 92"/>
                <a:gd name="T1" fmla="*/ 0 h 11"/>
                <a:gd name="T2" fmla="*/ 85 w 92"/>
                <a:gd name="T3" fmla="*/ 0 h 11"/>
                <a:gd name="T4" fmla="*/ 88 w 92"/>
                <a:gd name="T5" fmla="*/ 1 h 11"/>
                <a:gd name="T6" fmla="*/ 91 w 92"/>
                <a:gd name="T7" fmla="*/ 3 h 11"/>
                <a:gd name="T8" fmla="*/ 92 w 92"/>
                <a:gd name="T9" fmla="*/ 6 h 11"/>
                <a:gd name="T10" fmla="*/ 91 w 92"/>
                <a:gd name="T11" fmla="*/ 9 h 11"/>
                <a:gd name="T12" fmla="*/ 88 w 92"/>
                <a:gd name="T13" fmla="*/ 11 h 11"/>
                <a:gd name="T14" fmla="*/ 85 w 92"/>
                <a:gd name="T15" fmla="*/ 11 h 11"/>
                <a:gd name="T16" fmla="*/ 7 w 92"/>
                <a:gd name="T17" fmla="*/ 11 h 11"/>
                <a:gd name="T18" fmla="*/ 3 w 92"/>
                <a:gd name="T19" fmla="*/ 11 h 11"/>
                <a:gd name="T20" fmla="*/ 2 w 92"/>
                <a:gd name="T21" fmla="*/ 9 h 11"/>
                <a:gd name="T22" fmla="*/ 0 w 92"/>
                <a:gd name="T23" fmla="*/ 6 h 11"/>
                <a:gd name="T24" fmla="*/ 2 w 92"/>
                <a:gd name="T25" fmla="*/ 3 h 11"/>
                <a:gd name="T26" fmla="*/ 3 w 92"/>
                <a:gd name="T27" fmla="*/ 1 h 11"/>
                <a:gd name="T28" fmla="*/ 7 w 92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1">
                  <a:moveTo>
                    <a:pt x="7" y="0"/>
                  </a:moveTo>
                  <a:lnTo>
                    <a:pt x="85" y="0"/>
                  </a:lnTo>
                  <a:lnTo>
                    <a:pt x="88" y="1"/>
                  </a:lnTo>
                  <a:lnTo>
                    <a:pt x="91" y="3"/>
                  </a:lnTo>
                  <a:lnTo>
                    <a:pt x="92" y="6"/>
                  </a:lnTo>
                  <a:lnTo>
                    <a:pt x="91" y="9"/>
                  </a:lnTo>
                  <a:lnTo>
                    <a:pt x="88" y="11"/>
                  </a:lnTo>
                  <a:lnTo>
                    <a:pt x="85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15"/>
            <p:cNvSpPr>
              <a:spLocks/>
            </p:cNvSpPr>
            <p:nvPr/>
          </p:nvSpPr>
          <p:spPr bwMode="auto">
            <a:xfrm>
              <a:off x="2419351" y="2919413"/>
              <a:ext cx="22225" cy="146050"/>
            </a:xfrm>
            <a:custGeom>
              <a:avLst/>
              <a:gdLst>
                <a:gd name="T0" fmla="*/ 7 w 14"/>
                <a:gd name="T1" fmla="*/ 0 h 92"/>
                <a:gd name="T2" fmla="*/ 10 w 14"/>
                <a:gd name="T3" fmla="*/ 2 h 92"/>
                <a:gd name="T4" fmla="*/ 12 w 14"/>
                <a:gd name="T5" fmla="*/ 3 h 92"/>
                <a:gd name="T6" fmla="*/ 14 w 14"/>
                <a:gd name="T7" fmla="*/ 7 h 92"/>
                <a:gd name="T8" fmla="*/ 14 w 14"/>
                <a:gd name="T9" fmla="*/ 85 h 92"/>
                <a:gd name="T10" fmla="*/ 12 w 14"/>
                <a:gd name="T11" fmla="*/ 88 h 92"/>
                <a:gd name="T12" fmla="*/ 10 w 14"/>
                <a:gd name="T13" fmla="*/ 91 h 92"/>
                <a:gd name="T14" fmla="*/ 7 w 14"/>
                <a:gd name="T15" fmla="*/ 92 h 92"/>
                <a:gd name="T16" fmla="*/ 4 w 14"/>
                <a:gd name="T17" fmla="*/ 91 h 92"/>
                <a:gd name="T18" fmla="*/ 2 w 14"/>
                <a:gd name="T19" fmla="*/ 88 h 92"/>
                <a:gd name="T20" fmla="*/ 0 w 14"/>
                <a:gd name="T21" fmla="*/ 85 h 92"/>
                <a:gd name="T22" fmla="*/ 0 w 14"/>
                <a:gd name="T23" fmla="*/ 7 h 92"/>
                <a:gd name="T24" fmla="*/ 2 w 14"/>
                <a:gd name="T25" fmla="*/ 3 h 92"/>
                <a:gd name="T26" fmla="*/ 4 w 14"/>
                <a:gd name="T27" fmla="*/ 2 h 92"/>
                <a:gd name="T28" fmla="*/ 7 w 14"/>
                <a:gd name="T2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92">
                  <a:moveTo>
                    <a:pt x="7" y="0"/>
                  </a:moveTo>
                  <a:lnTo>
                    <a:pt x="10" y="2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85"/>
                  </a:lnTo>
                  <a:lnTo>
                    <a:pt x="12" y="88"/>
                  </a:lnTo>
                  <a:lnTo>
                    <a:pt x="10" y="91"/>
                  </a:lnTo>
                  <a:lnTo>
                    <a:pt x="7" y="92"/>
                  </a:lnTo>
                  <a:lnTo>
                    <a:pt x="4" y="91"/>
                  </a:lnTo>
                  <a:lnTo>
                    <a:pt x="2" y="88"/>
                  </a:lnTo>
                  <a:lnTo>
                    <a:pt x="0" y="85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24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the physicians participating in this research, 29% are psychiatrists. On average, physicians have 11 years of experience at an OAT institution and they spent 88% of their time managing patients.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S1, S2a, S6, S9. Mean # / % Among Total Respondents / With Specialty Outside Addiction Medicine</a:t>
            </a:r>
            <a:br>
              <a:rPr lang="en-US" dirty="0"/>
            </a:br>
            <a:r>
              <a:rPr lang="en-US" dirty="0"/>
              <a:t>(Standard deviation in parentheses)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gray">
          <a:xfrm>
            <a:off x="0" y="1368833"/>
            <a:ext cx="12192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buClr>
                <a:srgbClr val="F03C42"/>
              </a:buClr>
              <a:buFont typeface="Wingdings" pitchFamily="2" charset="2"/>
              <a:buNone/>
            </a:pPr>
            <a:r>
              <a:rPr lang="en-IN" sz="1600" dirty="0" err="1">
                <a:solidFill>
                  <a:srgbClr val="333333"/>
                </a:solidFill>
              </a:rPr>
              <a:t>Practographics</a:t>
            </a:r>
            <a:endParaRPr lang="en-IN" sz="1600" dirty="0">
              <a:solidFill>
                <a:srgbClr val="333333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72293" y="2749341"/>
            <a:ext cx="2413704" cy="24137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57195"/>
              </p:ext>
            </p:extLst>
          </p:nvPr>
        </p:nvGraphicFramePr>
        <p:xfrm>
          <a:off x="2437437" y="1815187"/>
          <a:ext cx="7317126" cy="4185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5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3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939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Total</a:t>
                      </a:r>
                      <a:br>
                        <a:rPr lang="en-US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(n=203)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772">
                <a:tc gridSpan="3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Primary Specialty</a:t>
                      </a:r>
                    </a:p>
                  </a:txBody>
                  <a:tcPr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772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Psychiatry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772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Addiction Medicine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772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Addiction Psychiatry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8772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General Practice/Family Practice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8772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Internal Medicine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772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Neurology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772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8772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 Managing Patients at OAT Clinic</a:t>
                      </a:r>
                    </a:p>
                  </a:txBody>
                  <a:tcPr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137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Mean</a:t>
                      </a:r>
                      <a:r>
                        <a:rPr lang="en-US" sz="1200" b="1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# Years</a:t>
                      </a:r>
                      <a:endParaRPr lang="en-US" sz="1200" b="1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11.3</a:t>
                      </a:r>
                      <a:b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050" b="1" i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(+/- 7.49)</a:t>
                      </a:r>
                      <a:endParaRPr lang="en-US" sz="1200" b="1" i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8772">
                <a:tc gridSpan="3">
                  <a:txBody>
                    <a:bodyPr/>
                    <a:lstStyle/>
                    <a:p>
                      <a:pPr marL="635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% of Professional Time Spent at OAT Clinic…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200" b="0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9137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Managing patients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  <a:b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050" b="1" i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(+/-</a:t>
                      </a:r>
                      <a:r>
                        <a:rPr lang="en-US" sz="1050" b="1" i="1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12.00)</a:t>
                      </a:r>
                      <a:endParaRPr lang="en-US" sz="1200" b="1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137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Administrative responsibilities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  <a:b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050" b="0" i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(+/-</a:t>
                      </a:r>
                      <a:r>
                        <a:rPr lang="en-US" sz="1050" b="0" i="1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10.38)</a:t>
                      </a:r>
                      <a:endParaRPr lang="en-US" sz="1200" b="0" i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137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  <a:br>
                        <a:rPr lang="en-US" sz="1200" b="0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050" b="0" i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(+/- 5.31)</a:t>
                      </a:r>
                      <a:endParaRPr lang="en-US" sz="1200" b="0" i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8772">
                <a:tc gridSpan="3"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Training in Addiction Medicine (n=102)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n-US" sz="1200" b="0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8772">
                <a:tc>
                  <a:txBody>
                    <a:bodyPr/>
                    <a:lstStyle/>
                    <a:p>
                      <a:pPr marL="228600" indent="0" algn="l" defTabSz="914400" rtl="0" eaLnBrk="1" fontAlgn="b" latinLnBrk="0" hangingPunct="1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 Yes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15992" y="3458799"/>
            <a:ext cx="926306" cy="994787"/>
            <a:chOff x="4437063" y="1431925"/>
            <a:chExt cx="407988" cy="4381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Freeform 630"/>
            <p:cNvSpPr>
              <a:spLocks/>
            </p:cNvSpPr>
            <p:nvPr/>
          </p:nvSpPr>
          <p:spPr bwMode="auto">
            <a:xfrm>
              <a:off x="4437063" y="1460500"/>
              <a:ext cx="260350" cy="242888"/>
            </a:xfrm>
            <a:custGeom>
              <a:avLst/>
              <a:gdLst>
                <a:gd name="T0" fmla="*/ 29 w 164"/>
                <a:gd name="T1" fmla="*/ 0 h 153"/>
                <a:gd name="T2" fmla="*/ 31 w 164"/>
                <a:gd name="T3" fmla="*/ 0 h 153"/>
                <a:gd name="T4" fmla="*/ 34 w 164"/>
                <a:gd name="T5" fmla="*/ 2 h 153"/>
                <a:gd name="T6" fmla="*/ 35 w 164"/>
                <a:gd name="T7" fmla="*/ 4 h 153"/>
                <a:gd name="T8" fmla="*/ 35 w 164"/>
                <a:gd name="T9" fmla="*/ 7 h 153"/>
                <a:gd name="T10" fmla="*/ 35 w 164"/>
                <a:gd name="T11" fmla="*/ 9 h 153"/>
                <a:gd name="T12" fmla="*/ 34 w 164"/>
                <a:gd name="T13" fmla="*/ 12 h 153"/>
                <a:gd name="T14" fmla="*/ 22 w 164"/>
                <a:gd name="T15" fmla="*/ 28 h 153"/>
                <a:gd name="T16" fmla="*/ 16 w 164"/>
                <a:gd name="T17" fmla="*/ 45 h 153"/>
                <a:gd name="T18" fmla="*/ 13 w 164"/>
                <a:gd name="T19" fmla="*/ 64 h 153"/>
                <a:gd name="T20" fmla="*/ 16 w 164"/>
                <a:gd name="T21" fmla="*/ 84 h 153"/>
                <a:gd name="T22" fmla="*/ 22 w 164"/>
                <a:gd name="T23" fmla="*/ 102 h 153"/>
                <a:gd name="T24" fmla="*/ 34 w 164"/>
                <a:gd name="T25" fmla="*/ 118 h 153"/>
                <a:gd name="T26" fmla="*/ 48 w 164"/>
                <a:gd name="T27" fmla="*/ 130 h 153"/>
                <a:gd name="T28" fmla="*/ 64 w 164"/>
                <a:gd name="T29" fmla="*/ 138 h 153"/>
                <a:gd name="T30" fmla="*/ 82 w 164"/>
                <a:gd name="T31" fmla="*/ 140 h 153"/>
                <a:gd name="T32" fmla="*/ 99 w 164"/>
                <a:gd name="T33" fmla="*/ 138 h 153"/>
                <a:gd name="T34" fmla="*/ 116 w 164"/>
                <a:gd name="T35" fmla="*/ 130 h 153"/>
                <a:gd name="T36" fmla="*/ 131 w 164"/>
                <a:gd name="T37" fmla="*/ 118 h 153"/>
                <a:gd name="T38" fmla="*/ 141 w 164"/>
                <a:gd name="T39" fmla="*/ 102 h 153"/>
                <a:gd name="T40" fmla="*/ 149 w 164"/>
                <a:gd name="T41" fmla="*/ 84 h 153"/>
                <a:gd name="T42" fmla="*/ 150 w 164"/>
                <a:gd name="T43" fmla="*/ 64 h 153"/>
                <a:gd name="T44" fmla="*/ 149 w 164"/>
                <a:gd name="T45" fmla="*/ 45 h 153"/>
                <a:gd name="T46" fmla="*/ 141 w 164"/>
                <a:gd name="T47" fmla="*/ 28 h 153"/>
                <a:gd name="T48" fmla="*/ 131 w 164"/>
                <a:gd name="T49" fmla="*/ 12 h 153"/>
                <a:gd name="T50" fmla="*/ 130 w 164"/>
                <a:gd name="T51" fmla="*/ 9 h 153"/>
                <a:gd name="T52" fmla="*/ 130 w 164"/>
                <a:gd name="T53" fmla="*/ 7 h 153"/>
                <a:gd name="T54" fmla="*/ 130 w 164"/>
                <a:gd name="T55" fmla="*/ 4 h 153"/>
                <a:gd name="T56" fmla="*/ 131 w 164"/>
                <a:gd name="T57" fmla="*/ 2 h 153"/>
                <a:gd name="T58" fmla="*/ 133 w 164"/>
                <a:gd name="T59" fmla="*/ 0 h 153"/>
                <a:gd name="T60" fmla="*/ 136 w 164"/>
                <a:gd name="T61" fmla="*/ 0 h 153"/>
                <a:gd name="T62" fmla="*/ 139 w 164"/>
                <a:gd name="T63" fmla="*/ 2 h 153"/>
                <a:gd name="T64" fmla="*/ 140 w 164"/>
                <a:gd name="T65" fmla="*/ 3 h 153"/>
                <a:gd name="T66" fmla="*/ 153 w 164"/>
                <a:gd name="T67" fmla="*/ 21 h 153"/>
                <a:gd name="T68" fmla="*/ 161 w 164"/>
                <a:gd name="T69" fmla="*/ 42 h 153"/>
                <a:gd name="T70" fmla="*/ 164 w 164"/>
                <a:gd name="T71" fmla="*/ 64 h 153"/>
                <a:gd name="T72" fmla="*/ 161 w 164"/>
                <a:gd name="T73" fmla="*/ 88 h 153"/>
                <a:gd name="T74" fmla="*/ 153 w 164"/>
                <a:gd name="T75" fmla="*/ 109 h 153"/>
                <a:gd name="T76" fmla="*/ 140 w 164"/>
                <a:gd name="T77" fmla="*/ 127 h 153"/>
                <a:gd name="T78" fmla="*/ 123 w 164"/>
                <a:gd name="T79" fmla="*/ 142 h 153"/>
                <a:gd name="T80" fmla="*/ 103 w 164"/>
                <a:gd name="T81" fmla="*/ 150 h 153"/>
                <a:gd name="T82" fmla="*/ 82 w 164"/>
                <a:gd name="T83" fmla="*/ 153 h 153"/>
                <a:gd name="T84" fmla="*/ 61 w 164"/>
                <a:gd name="T85" fmla="*/ 150 h 153"/>
                <a:gd name="T86" fmla="*/ 42 w 164"/>
                <a:gd name="T87" fmla="*/ 142 h 153"/>
                <a:gd name="T88" fmla="*/ 25 w 164"/>
                <a:gd name="T89" fmla="*/ 127 h 153"/>
                <a:gd name="T90" fmla="*/ 12 w 164"/>
                <a:gd name="T91" fmla="*/ 109 h 153"/>
                <a:gd name="T92" fmla="*/ 2 w 164"/>
                <a:gd name="T93" fmla="*/ 88 h 153"/>
                <a:gd name="T94" fmla="*/ 0 w 164"/>
                <a:gd name="T95" fmla="*/ 64 h 153"/>
                <a:gd name="T96" fmla="*/ 2 w 164"/>
                <a:gd name="T97" fmla="*/ 42 h 153"/>
                <a:gd name="T98" fmla="*/ 12 w 164"/>
                <a:gd name="T99" fmla="*/ 21 h 153"/>
                <a:gd name="T100" fmla="*/ 25 w 164"/>
                <a:gd name="T101" fmla="*/ 3 h 153"/>
                <a:gd name="T102" fmla="*/ 26 w 164"/>
                <a:gd name="T103" fmla="*/ 2 h 153"/>
                <a:gd name="T104" fmla="*/ 29 w 164"/>
                <a:gd name="T10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53">
                  <a:moveTo>
                    <a:pt x="29" y="0"/>
                  </a:moveTo>
                  <a:lnTo>
                    <a:pt x="31" y="0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4" y="12"/>
                  </a:lnTo>
                  <a:lnTo>
                    <a:pt x="22" y="28"/>
                  </a:lnTo>
                  <a:lnTo>
                    <a:pt x="16" y="45"/>
                  </a:lnTo>
                  <a:lnTo>
                    <a:pt x="13" y="64"/>
                  </a:lnTo>
                  <a:lnTo>
                    <a:pt x="16" y="84"/>
                  </a:lnTo>
                  <a:lnTo>
                    <a:pt x="22" y="102"/>
                  </a:lnTo>
                  <a:lnTo>
                    <a:pt x="34" y="118"/>
                  </a:lnTo>
                  <a:lnTo>
                    <a:pt x="48" y="130"/>
                  </a:lnTo>
                  <a:lnTo>
                    <a:pt x="64" y="138"/>
                  </a:lnTo>
                  <a:lnTo>
                    <a:pt x="82" y="140"/>
                  </a:lnTo>
                  <a:lnTo>
                    <a:pt x="99" y="138"/>
                  </a:lnTo>
                  <a:lnTo>
                    <a:pt x="116" y="130"/>
                  </a:lnTo>
                  <a:lnTo>
                    <a:pt x="131" y="118"/>
                  </a:lnTo>
                  <a:lnTo>
                    <a:pt x="141" y="102"/>
                  </a:lnTo>
                  <a:lnTo>
                    <a:pt x="149" y="84"/>
                  </a:lnTo>
                  <a:lnTo>
                    <a:pt x="150" y="64"/>
                  </a:lnTo>
                  <a:lnTo>
                    <a:pt x="149" y="45"/>
                  </a:lnTo>
                  <a:lnTo>
                    <a:pt x="141" y="28"/>
                  </a:lnTo>
                  <a:lnTo>
                    <a:pt x="131" y="12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0" y="4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39" y="2"/>
                  </a:lnTo>
                  <a:lnTo>
                    <a:pt x="140" y="3"/>
                  </a:lnTo>
                  <a:lnTo>
                    <a:pt x="153" y="21"/>
                  </a:lnTo>
                  <a:lnTo>
                    <a:pt x="161" y="42"/>
                  </a:lnTo>
                  <a:lnTo>
                    <a:pt x="164" y="64"/>
                  </a:lnTo>
                  <a:lnTo>
                    <a:pt x="161" y="88"/>
                  </a:lnTo>
                  <a:lnTo>
                    <a:pt x="153" y="109"/>
                  </a:lnTo>
                  <a:lnTo>
                    <a:pt x="140" y="127"/>
                  </a:lnTo>
                  <a:lnTo>
                    <a:pt x="123" y="142"/>
                  </a:lnTo>
                  <a:lnTo>
                    <a:pt x="103" y="150"/>
                  </a:lnTo>
                  <a:lnTo>
                    <a:pt x="82" y="153"/>
                  </a:lnTo>
                  <a:lnTo>
                    <a:pt x="61" y="150"/>
                  </a:lnTo>
                  <a:lnTo>
                    <a:pt x="42" y="142"/>
                  </a:lnTo>
                  <a:lnTo>
                    <a:pt x="25" y="127"/>
                  </a:lnTo>
                  <a:lnTo>
                    <a:pt x="12" y="109"/>
                  </a:lnTo>
                  <a:lnTo>
                    <a:pt x="2" y="88"/>
                  </a:lnTo>
                  <a:lnTo>
                    <a:pt x="0" y="64"/>
                  </a:lnTo>
                  <a:lnTo>
                    <a:pt x="2" y="42"/>
                  </a:lnTo>
                  <a:lnTo>
                    <a:pt x="12" y="21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C1C1C"/>
                </a:solidFill>
              </a:endParaRPr>
            </a:p>
          </p:txBody>
        </p:sp>
        <p:sp>
          <p:nvSpPr>
            <p:cNvPr id="18" name="Freeform 631"/>
            <p:cNvSpPr>
              <a:spLocks/>
            </p:cNvSpPr>
            <p:nvPr/>
          </p:nvSpPr>
          <p:spPr bwMode="auto">
            <a:xfrm>
              <a:off x="4556126" y="1682750"/>
              <a:ext cx="236538" cy="187325"/>
            </a:xfrm>
            <a:custGeom>
              <a:avLst/>
              <a:gdLst>
                <a:gd name="T0" fmla="*/ 6 w 149"/>
                <a:gd name="T1" fmla="*/ 0 h 118"/>
                <a:gd name="T2" fmla="*/ 9 w 149"/>
                <a:gd name="T3" fmla="*/ 0 h 118"/>
                <a:gd name="T4" fmla="*/ 13 w 149"/>
                <a:gd name="T5" fmla="*/ 3 h 118"/>
                <a:gd name="T6" fmla="*/ 13 w 149"/>
                <a:gd name="T7" fmla="*/ 7 h 118"/>
                <a:gd name="T8" fmla="*/ 13 w 149"/>
                <a:gd name="T9" fmla="*/ 47 h 118"/>
                <a:gd name="T10" fmla="*/ 17 w 149"/>
                <a:gd name="T11" fmla="*/ 65 h 118"/>
                <a:gd name="T12" fmla="*/ 24 w 149"/>
                <a:gd name="T13" fmla="*/ 82 h 118"/>
                <a:gd name="T14" fmla="*/ 39 w 149"/>
                <a:gd name="T15" fmla="*/ 93 h 118"/>
                <a:gd name="T16" fmla="*/ 56 w 149"/>
                <a:gd name="T17" fmla="*/ 101 h 118"/>
                <a:gd name="T18" fmla="*/ 74 w 149"/>
                <a:gd name="T19" fmla="*/ 105 h 118"/>
                <a:gd name="T20" fmla="*/ 94 w 149"/>
                <a:gd name="T21" fmla="*/ 101 h 118"/>
                <a:gd name="T22" fmla="*/ 111 w 149"/>
                <a:gd name="T23" fmla="*/ 93 h 118"/>
                <a:gd name="T24" fmla="*/ 124 w 149"/>
                <a:gd name="T25" fmla="*/ 82 h 118"/>
                <a:gd name="T26" fmla="*/ 133 w 149"/>
                <a:gd name="T27" fmla="*/ 66 h 118"/>
                <a:gd name="T28" fmla="*/ 136 w 149"/>
                <a:gd name="T29" fmla="*/ 49 h 118"/>
                <a:gd name="T30" fmla="*/ 137 w 149"/>
                <a:gd name="T31" fmla="*/ 45 h 118"/>
                <a:gd name="T32" fmla="*/ 140 w 149"/>
                <a:gd name="T33" fmla="*/ 42 h 118"/>
                <a:gd name="T34" fmla="*/ 142 w 149"/>
                <a:gd name="T35" fmla="*/ 42 h 118"/>
                <a:gd name="T36" fmla="*/ 146 w 149"/>
                <a:gd name="T37" fmla="*/ 42 h 118"/>
                <a:gd name="T38" fmla="*/ 149 w 149"/>
                <a:gd name="T39" fmla="*/ 45 h 118"/>
                <a:gd name="T40" fmla="*/ 149 w 149"/>
                <a:gd name="T41" fmla="*/ 49 h 118"/>
                <a:gd name="T42" fmla="*/ 145 w 149"/>
                <a:gd name="T43" fmla="*/ 70 h 118"/>
                <a:gd name="T44" fmla="*/ 134 w 149"/>
                <a:gd name="T45" fmla="*/ 89 h 118"/>
                <a:gd name="T46" fmla="*/ 119 w 149"/>
                <a:gd name="T47" fmla="*/ 104 h 118"/>
                <a:gd name="T48" fmla="*/ 98 w 149"/>
                <a:gd name="T49" fmla="*/ 114 h 118"/>
                <a:gd name="T50" fmla="*/ 74 w 149"/>
                <a:gd name="T51" fmla="*/ 118 h 118"/>
                <a:gd name="T52" fmla="*/ 52 w 149"/>
                <a:gd name="T53" fmla="*/ 114 h 118"/>
                <a:gd name="T54" fmla="*/ 31 w 149"/>
                <a:gd name="T55" fmla="*/ 104 h 118"/>
                <a:gd name="T56" fmla="*/ 14 w 149"/>
                <a:gd name="T57" fmla="*/ 88 h 118"/>
                <a:gd name="T58" fmla="*/ 3 w 149"/>
                <a:gd name="T59" fmla="*/ 70 h 118"/>
                <a:gd name="T60" fmla="*/ 0 w 149"/>
                <a:gd name="T61" fmla="*/ 47 h 118"/>
                <a:gd name="T62" fmla="*/ 0 w 149"/>
                <a:gd name="T63" fmla="*/ 7 h 118"/>
                <a:gd name="T64" fmla="*/ 1 w 149"/>
                <a:gd name="T65" fmla="*/ 3 h 118"/>
                <a:gd name="T66" fmla="*/ 3 w 149"/>
                <a:gd name="T67" fmla="*/ 0 h 118"/>
                <a:gd name="T68" fmla="*/ 6 w 149"/>
                <a:gd name="T6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18">
                  <a:moveTo>
                    <a:pt x="6" y="0"/>
                  </a:moveTo>
                  <a:lnTo>
                    <a:pt x="9" y="0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3" y="47"/>
                  </a:lnTo>
                  <a:lnTo>
                    <a:pt x="17" y="65"/>
                  </a:lnTo>
                  <a:lnTo>
                    <a:pt x="24" y="82"/>
                  </a:lnTo>
                  <a:lnTo>
                    <a:pt x="39" y="93"/>
                  </a:lnTo>
                  <a:lnTo>
                    <a:pt x="56" y="101"/>
                  </a:lnTo>
                  <a:lnTo>
                    <a:pt x="74" y="105"/>
                  </a:lnTo>
                  <a:lnTo>
                    <a:pt x="94" y="101"/>
                  </a:lnTo>
                  <a:lnTo>
                    <a:pt x="111" y="93"/>
                  </a:lnTo>
                  <a:lnTo>
                    <a:pt x="124" y="82"/>
                  </a:lnTo>
                  <a:lnTo>
                    <a:pt x="133" y="66"/>
                  </a:lnTo>
                  <a:lnTo>
                    <a:pt x="136" y="49"/>
                  </a:lnTo>
                  <a:lnTo>
                    <a:pt x="137" y="45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6" y="42"/>
                  </a:lnTo>
                  <a:lnTo>
                    <a:pt x="149" y="45"/>
                  </a:lnTo>
                  <a:lnTo>
                    <a:pt x="149" y="49"/>
                  </a:lnTo>
                  <a:lnTo>
                    <a:pt x="145" y="70"/>
                  </a:lnTo>
                  <a:lnTo>
                    <a:pt x="134" y="89"/>
                  </a:lnTo>
                  <a:lnTo>
                    <a:pt x="119" y="104"/>
                  </a:lnTo>
                  <a:lnTo>
                    <a:pt x="98" y="114"/>
                  </a:lnTo>
                  <a:lnTo>
                    <a:pt x="74" y="118"/>
                  </a:lnTo>
                  <a:lnTo>
                    <a:pt x="52" y="114"/>
                  </a:lnTo>
                  <a:lnTo>
                    <a:pt x="31" y="104"/>
                  </a:lnTo>
                  <a:lnTo>
                    <a:pt x="14" y="88"/>
                  </a:lnTo>
                  <a:lnTo>
                    <a:pt x="3" y="70"/>
                  </a:lnTo>
                  <a:lnTo>
                    <a:pt x="0" y="47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C1C1C"/>
                </a:solidFill>
              </a:endParaRPr>
            </a:p>
          </p:txBody>
        </p:sp>
        <p:sp>
          <p:nvSpPr>
            <p:cNvPr id="19" name="Freeform 632"/>
            <p:cNvSpPr>
              <a:spLocks noEditPoints="1"/>
            </p:cNvSpPr>
            <p:nvPr/>
          </p:nvSpPr>
          <p:spPr bwMode="auto">
            <a:xfrm>
              <a:off x="4721226" y="1638300"/>
              <a:ext cx="123825" cy="122238"/>
            </a:xfrm>
            <a:custGeom>
              <a:avLst/>
              <a:gdLst>
                <a:gd name="T0" fmla="*/ 40 w 78"/>
                <a:gd name="T1" fmla="*/ 13 h 77"/>
                <a:gd name="T2" fmla="*/ 26 w 78"/>
                <a:gd name="T3" fmla="*/ 17 h 77"/>
                <a:gd name="T4" fmla="*/ 17 w 78"/>
                <a:gd name="T5" fmla="*/ 26 h 77"/>
                <a:gd name="T6" fmla="*/ 13 w 78"/>
                <a:gd name="T7" fmla="*/ 39 h 77"/>
                <a:gd name="T8" fmla="*/ 17 w 78"/>
                <a:gd name="T9" fmla="*/ 52 h 77"/>
                <a:gd name="T10" fmla="*/ 26 w 78"/>
                <a:gd name="T11" fmla="*/ 61 h 77"/>
                <a:gd name="T12" fmla="*/ 40 w 78"/>
                <a:gd name="T13" fmla="*/ 64 h 77"/>
                <a:gd name="T14" fmla="*/ 53 w 78"/>
                <a:gd name="T15" fmla="*/ 61 h 77"/>
                <a:gd name="T16" fmla="*/ 62 w 78"/>
                <a:gd name="T17" fmla="*/ 52 h 77"/>
                <a:gd name="T18" fmla="*/ 64 w 78"/>
                <a:gd name="T19" fmla="*/ 39 h 77"/>
                <a:gd name="T20" fmla="*/ 62 w 78"/>
                <a:gd name="T21" fmla="*/ 26 h 77"/>
                <a:gd name="T22" fmla="*/ 53 w 78"/>
                <a:gd name="T23" fmla="*/ 17 h 77"/>
                <a:gd name="T24" fmla="*/ 40 w 78"/>
                <a:gd name="T25" fmla="*/ 13 h 77"/>
                <a:gd name="T26" fmla="*/ 40 w 78"/>
                <a:gd name="T27" fmla="*/ 0 h 77"/>
                <a:gd name="T28" fmla="*/ 54 w 78"/>
                <a:gd name="T29" fmla="*/ 2 h 77"/>
                <a:gd name="T30" fmla="*/ 67 w 78"/>
                <a:gd name="T31" fmla="*/ 11 h 77"/>
                <a:gd name="T32" fmla="*/ 75 w 78"/>
                <a:gd name="T33" fmla="*/ 23 h 77"/>
                <a:gd name="T34" fmla="*/ 78 w 78"/>
                <a:gd name="T35" fmla="*/ 39 h 77"/>
                <a:gd name="T36" fmla="*/ 75 w 78"/>
                <a:gd name="T37" fmla="*/ 53 h 77"/>
                <a:gd name="T38" fmla="*/ 67 w 78"/>
                <a:gd name="T39" fmla="*/ 66 h 77"/>
                <a:gd name="T40" fmla="*/ 54 w 78"/>
                <a:gd name="T41" fmla="*/ 74 h 77"/>
                <a:gd name="T42" fmla="*/ 40 w 78"/>
                <a:gd name="T43" fmla="*/ 77 h 77"/>
                <a:gd name="T44" fmla="*/ 24 w 78"/>
                <a:gd name="T45" fmla="*/ 74 h 77"/>
                <a:gd name="T46" fmla="*/ 12 w 78"/>
                <a:gd name="T47" fmla="*/ 66 h 77"/>
                <a:gd name="T48" fmla="*/ 3 w 78"/>
                <a:gd name="T49" fmla="*/ 53 h 77"/>
                <a:gd name="T50" fmla="*/ 0 w 78"/>
                <a:gd name="T51" fmla="*/ 39 h 77"/>
                <a:gd name="T52" fmla="*/ 3 w 78"/>
                <a:gd name="T53" fmla="*/ 23 h 77"/>
                <a:gd name="T54" fmla="*/ 12 w 78"/>
                <a:gd name="T55" fmla="*/ 11 h 77"/>
                <a:gd name="T56" fmla="*/ 24 w 78"/>
                <a:gd name="T57" fmla="*/ 2 h 77"/>
                <a:gd name="T58" fmla="*/ 40 w 78"/>
                <a:gd name="T5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77">
                  <a:moveTo>
                    <a:pt x="40" y="13"/>
                  </a:moveTo>
                  <a:lnTo>
                    <a:pt x="26" y="17"/>
                  </a:lnTo>
                  <a:lnTo>
                    <a:pt x="17" y="26"/>
                  </a:lnTo>
                  <a:lnTo>
                    <a:pt x="13" y="39"/>
                  </a:lnTo>
                  <a:lnTo>
                    <a:pt x="17" y="52"/>
                  </a:lnTo>
                  <a:lnTo>
                    <a:pt x="26" y="61"/>
                  </a:lnTo>
                  <a:lnTo>
                    <a:pt x="40" y="64"/>
                  </a:lnTo>
                  <a:lnTo>
                    <a:pt x="53" y="61"/>
                  </a:lnTo>
                  <a:lnTo>
                    <a:pt x="62" y="52"/>
                  </a:lnTo>
                  <a:lnTo>
                    <a:pt x="64" y="39"/>
                  </a:lnTo>
                  <a:lnTo>
                    <a:pt x="62" y="26"/>
                  </a:lnTo>
                  <a:lnTo>
                    <a:pt x="53" y="17"/>
                  </a:lnTo>
                  <a:lnTo>
                    <a:pt x="40" y="13"/>
                  </a:lnTo>
                  <a:close/>
                  <a:moveTo>
                    <a:pt x="40" y="0"/>
                  </a:moveTo>
                  <a:lnTo>
                    <a:pt x="54" y="2"/>
                  </a:lnTo>
                  <a:lnTo>
                    <a:pt x="67" y="11"/>
                  </a:lnTo>
                  <a:lnTo>
                    <a:pt x="75" y="23"/>
                  </a:lnTo>
                  <a:lnTo>
                    <a:pt x="78" y="39"/>
                  </a:lnTo>
                  <a:lnTo>
                    <a:pt x="75" y="53"/>
                  </a:lnTo>
                  <a:lnTo>
                    <a:pt x="67" y="66"/>
                  </a:lnTo>
                  <a:lnTo>
                    <a:pt x="54" y="74"/>
                  </a:lnTo>
                  <a:lnTo>
                    <a:pt x="40" y="77"/>
                  </a:lnTo>
                  <a:lnTo>
                    <a:pt x="24" y="74"/>
                  </a:lnTo>
                  <a:lnTo>
                    <a:pt x="12" y="66"/>
                  </a:lnTo>
                  <a:lnTo>
                    <a:pt x="3" y="53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C1C1C"/>
                </a:solidFill>
              </a:endParaRPr>
            </a:p>
          </p:txBody>
        </p:sp>
        <p:sp>
          <p:nvSpPr>
            <p:cNvPr id="20" name="Freeform 633"/>
            <p:cNvSpPr>
              <a:spLocks noEditPoints="1"/>
            </p:cNvSpPr>
            <p:nvPr/>
          </p:nvSpPr>
          <p:spPr bwMode="auto">
            <a:xfrm>
              <a:off x="4470401" y="1431925"/>
              <a:ext cx="47625" cy="47625"/>
            </a:xfrm>
            <a:custGeom>
              <a:avLst/>
              <a:gdLst>
                <a:gd name="T0" fmla="*/ 16 w 30"/>
                <a:gd name="T1" fmla="*/ 13 h 30"/>
                <a:gd name="T2" fmla="*/ 14 w 30"/>
                <a:gd name="T3" fmla="*/ 13 h 30"/>
                <a:gd name="T4" fmla="*/ 13 w 30"/>
                <a:gd name="T5" fmla="*/ 14 h 30"/>
                <a:gd name="T6" fmla="*/ 14 w 30"/>
                <a:gd name="T7" fmla="*/ 16 h 30"/>
                <a:gd name="T8" fmla="*/ 16 w 30"/>
                <a:gd name="T9" fmla="*/ 17 h 30"/>
                <a:gd name="T10" fmla="*/ 17 w 30"/>
                <a:gd name="T11" fmla="*/ 16 h 30"/>
                <a:gd name="T12" fmla="*/ 17 w 30"/>
                <a:gd name="T13" fmla="*/ 14 h 30"/>
                <a:gd name="T14" fmla="*/ 17 w 30"/>
                <a:gd name="T15" fmla="*/ 13 h 30"/>
                <a:gd name="T16" fmla="*/ 16 w 30"/>
                <a:gd name="T17" fmla="*/ 13 h 30"/>
                <a:gd name="T18" fmla="*/ 16 w 30"/>
                <a:gd name="T19" fmla="*/ 0 h 30"/>
                <a:gd name="T20" fmla="*/ 19 w 30"/>
                <a:gd name="T21" fmla="*/ 0 h 30"/>
                <a:gd name="T22" fmla="*/ 23 w 30"/>
                <a:gd name="T23" fmla="*/ 3 h 30"/>
                <a:gd name="T24" fmla="*/ 27 w 30"/>
                <a:gd name="T25" fmla="*/ 5 h 30"/>
                <a:gd name="T26" fmla="*/ 29 w 30"/>
                <a:gd name="T27" fmla="*/ 10 h 30"/>
                <a:gd name="T28" fmla="*/ 30 w 30"/>
                <a:gd name="T29" fmla="*/ 14 h 30"/>
                <a:gd name="T30" fmla="*/ 29 w 30"/>
                <a:gd name="T31" fmla="*/ 20 h 30"/>
                <a:gd name="T32" fmla="*/ 27 w 30"/>
                <a:gd name="T33" fmla="*/ 24 h 30"/>
                <a:gd name="T34" fmla="*/ 23 w 30"/>
                <a:gd name="T35" fmla="*/ 26 h 30"/>
                <a:gd name="T36" fmla="*/ 19 w 30"/>
                <a:gd name="T37" fmla="*/ 29 h 30"/>
                <a:gd name="T38" fmla="*/ 16 w 30"/>
                <a:gd name="T39" fmla="*/ 30 h 30"/>
                <a:gd name="T40" fmla="*/ 10 w 30"/>
                <a:gd name="T41" fmla="*/ 29 h 30"/>
                <a:gd name="T42" fmla="*/ 6 w 30"/>
                <a:gd name="T43" fmla="*/ 26 h 30"/>
                <a:gd name="T44" fmla="*/ 2 w 30"/>
                <a:gd name="T45" fmla="*/ 24 h 30"/>
                <a:gd name="T46" fmla="*/ 1 w 30"/>
                <a:gd name="T47" fmla="*/ 20 h 30"/>
                <a:gd name="T48" fmla="*/ 0 w 30"/>
                <a:gd name="T49" fmla="*/ 14 h 30"/>
                <a:gd name="T50" fmla="*/ 1 w 30"/>
                <a:gd name="T51" fmla="*/ 10 h 30"/>
                <a:gd name="T52" fmla="*/ 2 w 30"/>
                <a:gd name="T53" fmla="*/ 5 h 30"/>
                <a:gd name="T54" fmla="*/ 6 w 30"/>
                <a:gd name="T55" fmla="*/ 3 h 30"/>
                <a:gd name="T56" fmla="*/ 10 w 30"/>
                <a:gd name="T57" fmla="*/ 0 h 30"/>
                <a:gd name="T58" fmla="*/ 16 w 30"/>
                <a:gd name="T5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30">
                  <a:moveTo>
                    <a:pt x="16" y="13"/>
                  </a:moveTo>
                  <a:lnTo>
                    <a:pt x="14" y="13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6" y="13"/>
                  </a:lnTo>
                  <a:close/>
                  <a:moveTo>
                    <a:pt x="16" y="0"/>
                  </a:moveTo>
                  <a:lnTo>
                    <a:pt x="19" y="0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7" y="24"/>
                  </a:lnTo>
                  <a:lnTo>
                    <a:pt x="23" y="26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5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C1C1C"/>
                </a:solidFill>
              </a:endParaRPr>
            </a:p>
          </p:txBody>
        </p:sp>
        <p:sp>
          <p:nvSpPr>
            <p:cNvPr id="21" name="Freeform 634"/>
            <p:cNvSpPr>
              <a:spLocks noEditPoints="1"/>
            </p:cNvSpPr>
            <p:nvPr/>
          </p:nvSpPr>
          <p:spPr bwMode="auto">
            <a:xfrm>
              <a:off x="4618038" y="1431925"/>
              <a:ext cx="47625" cy="47625"/>
            </a:xfrm>
            <a:custGeom>
              <a:avLst/>
              <a:gdLst>
                <a:gd name="T0" fmla="*/ 14 w 30"/>
                <a:gd name="T1" fmla="*/ 13 h 30"/>
                <a:gd name="T2" fmla="*/ 13 w 30"/>
                <a:gd name="T3" fmla="*/ 13 h 30"/>
                <a:gd name="T4" fmla="*/ 13 w 30"/>
                <a:gd name="T5" fmla="*/ 14 h 30"/>
                <a:gd name="T6" fmla="*/ 13 w 30"/>
                <a:gd name="T7" fmla="*/ 16 h 30"/>
                <a:gd name="T8" fmla="*/ 14 w 30"/>
                <a:gd name="T9" fmla="*/ 17 h 30"/>
                <a:gd name="T10" fmla="*/ 16 w 30"/>
                <a:gd name="T11" fmla="*/ 16 h 30"/>
                <a:gd name="T12" fmla="*/ 17 w 30"/>
                <a:gd name="T13" fmla="*/ 14 h 30"/>
                <a:gd name="T14" fmla="*/ 16 w 30"/>
                <a:gd name="T15" fmla="*/ 13 h 30"/>
                <a:gd name="T16" fmla="*/ 14 w 30"/>
                <a:gd name="T17" fmla="*/ 13 h 30"/>
                <a:gd name="T18" fmla="*/ 14 w 30"/>
                <a:gd name="T19" fmla="*/ 0 h 30"/>
                <a:gd name="T20" fmla="*/ 19 w 30"/>
                <a:gd name="T21" fmla="*/ 0 h 30"/>
                <a:gd name="T22" fmla="*/ 23 w 30"/>
                <a:gd name="T23" fmla="*/ 3 h 30"/>
                <a:gd name="T24" fmla="*/ 26 w 30"/>
                <a:gd name="T25" fmla="*/ 5 h 30"/>
                <a:gd name="T26" fmla="*/ 29 w 30"/>
                <a:gd name="T27" fmla="*/ 10 h 30"/>
                <a:gd name="T28" fmla="*/ 30 w 30"/>
                <a:gd name="T29" fmla="*/ 14 h 30"/>
                <a:gd name="T30" fmla="*/ 29 w 30"/>
                <a:gd name="T31" fmla="*/ 20 h 30"/>
                <a:gd name="T32" fmla="*/ 26 w 30"/>
                <a:gd name="T33" fmla="*/ 24 h 30"/>
                <a:gd name="T34" fmla="*/ 23 w 30"/>
                <a:gd name="T35" fmla="*/ 26 h 30"/>
                <a:gd name="T36" fmla="*/ 19 w 30"/>
                <a:gd name="T37" fmla="*/ 29 h 30"/>
                <a:gd name="T38" fmla="*/ 14 w 30"/>
                <a:gd name="T39" fmla="*/ 30 h 30"/>
                <a:gd name="T40" fmla="*/ 10 w 30"/>
                <a:gd name="T41" fmla="*/ 29 h 30"/>
                <a:gd name="T42" fmla="*/ 5 w 30"/>
                <a:gd name="T43" fmla="*/ 26 h 30"/>
                <a:gd name="T44" fmla="*/ 2 w 30"/>
                <a:gd name="T45" fmla="*/ 24 h 30"/>
                <a:gd name="T46" fmla="*/ 0 w 30"/>
                <a:gd name="T47" fmla="*/ 20 h 30"/>
                <a:gd name="T48" fmla="*/ 0 w 30"/>
                <a:gd name="T49" fmla="*/ 14 h 30"/>
                <a:gd name="T50" fmla="*/ 0 w 30"/>
                <a:gd name="T51" fmla="*/ 10 h 30"/>
                <a:gd name="T52" fmla="*/ 2 w 30"/>
                <a:gd name="T53" fmla="*/ 5 h 30"/>
                <a:gd name="T54" fmla="*/ 5 w 30"/>
                <a:gd name="T55" fmla="*/ 3 h 30"/>
                <a:gd name="T56" fmla="*/ 10 w 30"/>
                <a:gd name="T57" fmla="*/ 0 h 30"/>
                <a:gd name="T58" fmla="*/ 14 w 30"/>
                <a:gd name="T5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30">
                  <a:moveTo>
                    <a:pt x="14" y="13"/>
                  </a:moveTo>
                  <a:lnTo>
                    <a:pt x="13" y="13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4" y="13"/>
                  </a:lnTo>
                  <a:close/>
                  <a:moveTo>
                    <a:pt x="14" y="0"/>
                  </a:moveTo>
                  <a:lnTo>
                    <a:pt x="19" y="0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19" y="29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C1C1C"/>
                </a:solidFill>
              </a:endParaRPr>
            </a:p>
          </p:txBody>
        </p:sp>
        <p:sp>
          <p:nvSpPr>
            <p:cNvPr id="22" name="Freeform 635"/>
            <p:cNvSpPr>
              <a:spLocks noEditPoints="1"/>
            </p:cNvSpPr>
            <p:nvPr/>
          </p:nvSpPr>
          <p:spPr bwMode="auto">
            <a:xfrm>
              <a:off x="4762501" y="1679575"/>
              <a:ext cx="39688" cy="36513"/>
            </a:xfrm>
            <a:custGeom>
              <a:avLst/>
              <a:gdLst>
                <a:gd name="T0" fmla="*/ 14 w 25"/>
                <a:gd name="T1" fmla="*/ 10 h 23"/>
                <a:gd name="T2" fmla="*/ 12 w 25"/>
                <a:gd name="T3" fmla="*/ 10 h 23"/>
                <a:gd name="T4" fmla="*/ 12 w 25"/>
                <a:gd name="T5" fmla="*/ 12 h 23"/>
                <a:gd name="T6" fmla="*/ 12 w 25"/>
                <a:gd name="T7" fmla="*/ 12 h 23"/>
                <a:gd name="T8" fmla="*/ 14 w 25"/>
                <a:gd name="T9" fmla="*/ 12 h 23"/>
                <a:gd name="T10" fmla="*/ 14 w 25"/>
                <a:gd name="T11" fmla="*/ 12 h 23"/>
                <a:gd name="T12" fmla="*/ 14 w 25"/>
                <a:gd name="T13" fmla="*/ 10 h 23"/>
                <a:gd name="T14" fmla="*/ 14 w 25"/>
                <a:gd name="T15" fmla="*/ 10 h 23"/>
                <a:gd name="T16" fmla="*/ 14 w 25"/>
                <a:gd name="T17" fmla="*/ 0 h 23"/>
                <a:gd name="T18" fmla="*/ 18 w 25"/>
                <a:gd name="T19" fmla="*/ 0 h 23"/>
                <a:gd name="T20" fmla="*/ 21 w 25"/>
                <a:gd name="T21" fmla="*/ 2 h 23"/>
                <a:gd name="T22" fmla="*/ 24 w 25"/>
                <a:gd name="T23" fmla="*/ 6 h 23"/>
                <a:gd name="T24" fmla="*/ 25 w 25"/>
                <a:gd name="T25" fmla="*/ 12 h 23"/>
                <a:gd name="T26" fmla="*/ 24 w 25"/>
                <a:gd name="T27" fmla="*/ 17 h 23"/>
                <a:gd name="T28" fmla="*/ 21 w 25"/>
                <a:gd name="T29" fmla="*/ 19 h 23"/>
                <a:gd name="T30" fmla="*/ 18 w 25"/>
                <a:gd name="T31" fmla="*/ 22 h 23"/>
                <a:gd name="T32" fmla="*/ 14 w 25"/>
                <a:gd name="T33" fmla="*/ 23 h 23"/>
                <a:gd name="T34" fmla="*/ 8 w 25"/>
                <a:gd name="T35" fmla="*/ 22 h 23"/>
                <a:gd name="T36" fmla="*/ 4 w 25"/>
                <a:gd name="T37" fmla="*/ 19 h 23"/>
                <a:gd name="T38" fmla="*/ 2 w 25"/>
                <a:gd name="T39" fmla="*/ 17 h 23"/>
                <a:gd name="T40" fmla="*/ 0 w 25"/>
                <a:gd name="T41" fmla="*/ 12 h 23"/>
                <a:gd name="T42" fmla="*/ 2 w 25"/>
                <a:gd name="T43" fmla="*/ 6 h 23"/>
                <a:gd name="T44" fmla="*/ 4 w 25"/>
                <a:gd name="T45" fmla="*/ 2 h 23"/>
                <a:gd name="T46" fmla="*/ 8 w 25"/>
                <a:gd name="T47" fmla="*/ 0 h 23"/>
                <a:gd name="T48" fmla="*/ 14 w 25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3">
                  <a:moveTo>
                    <a:pt x="14" y="10"/>
                  </a:moveTo>
                  <a:lnTo>
                    <a:pt x="12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close/>
                  <a:moveTo>
                    <a:pt x="14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C1C1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9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common concomitant condition among OAT patients is psychiatric. HCV incidence among OAT patients is estimated to be 29%.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Q9. Mean % Among Total Respondents (n=203)</a:t>
            </a:r>
            <a:br>
              <a:rPr lang="en-US" dirty="0"/>
            </a:br>
            <a:r>
              <a:rPr lang="en-US" dirty="0"/>
              <a:t>(Standard deviation in parentheses)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gray">
          <a:xfrm>
            <a:off x="0" y="1368833"/>
            <a:ext cx="12192000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buClr>
                <a:srgbClr val="F03C42"/>
              </a:buClr>
              <a:buFont typeface="Wingdings" pitchFamily="2" charset="2"/>
              <a:buNone/>
            </a:pPr>
            <a:r>
              <a:rPr lang="en-IN" sz="1600" dirty="0">
                <a:solidFill>
                  <a:srgbClr val="333333"/>
                </a:solidFill>
              </a:rPr>
              <a:t>Conditions Diagnosed With </a:t>
            </a:r>
          </a:p>
          <a:p>
            <a:pPr marL="342900" indent="-342900" algn="ctr">
              <a:lnSpc>
                <a:spcPct val="90000"/>
              </a:lnSpc>
              <a:buClr>
                <a:srgbClr val="F03C42"/>
              </a:buClr>
              <a:buFont typeface="Wingdings" pitchFamily="2" charset="2"/>
              <a:buNone/>
            </a:pPr>
            <a:r>
              <a:rPr lang="en-IN" sz="1400" dirty="0">
                <a:solidFill>
                  <a:srgbClr val="333333"/>
                </a:solidFill>
              </a:rPr>
              <a:t>- Mean % of Patients -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27479600"/>
              </p:ext>
            </p:extLst>
          </p:nvPr>
        </p:nvGraphicFramePr>
        <p:xfrm>
          <a:off x="5709193" y="2108847"/>
          <a:ext cx="4117117" cy="392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87241"/>
              </p:ext>
            </p:extLst>
          </p:nvPr>
        </p:nvGraphicFramePr>
        <p:xfrm>
          <a:off x="3164113" y="2324100"/>
          <a:ext cx="2507971" cy="36267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07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400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Psychiatric</a:t>
                      </a:r>
                      <a:r>
                        <a:rPr lang="en-US" sz="1200" b="0" i="0" u="none" strike="noStrike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 Condition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5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Hepatitis 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817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Hepatitis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526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HIV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5783941" y="2224015"/>
            <a:ext cx="0" cy="35661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18017" y="5346223"/>
            <a:ext cx="7133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(+/- 15.72)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18017" y="2639309"/>
            <a:ext cx="7133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(+/- 28.15)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18017" y="3542869"/>
            <a:ext cx="7133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(+/- 20.76)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18017" y="4444546"/>
            <a:ext cx="7133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(+/- 16.58)</a:t>
            </a:r>
          </a:p>
        </p:txBody>
      </p:sp>
    </p:spTree>
    <p:extLst>
      <p:ext uri="{BB962C8B-B14F-4D97-AF65-F5344CB8AC3E}">
        <p14:creationId xmlns:p14="http://schemas.microsoft.com/office/powerpoint/2010/main" val="8875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OXDOCUMENTCLASSIFICATIONVERSION" val="1"/>
  <p:tag name="ESKATOOLS_ISFOXSHOWSHAPES" val="0"/>
  <p:tag name="A71660D270C64F5BBB8F27F5E85BE6370" val="KT\oa113877;e3171716-98b2-4896-b5c7-e8b8ab69e33b;Restricted use;2016-12-13T12:55:51;;|"/>
  <p:tag name="A71660D270C64F5BBB8F27F5E85BE630" val="1"/>
  <p:tag name="ISFOXLABELUSERINTERACTION" val="True"/>
  <p:tag name="ISFOXCLASSIFICATIONID" val="e3171716-98b2-4896-b5c7-e8b8ab69e33b"/>
  <p:tag name="ISFOXCLASSIFICATIONNAME" val="Restricted use"/>
  <p:tag name="ISFOXSHOWCLASSIFICATIONREQUESTDIALOG" val="False"/>
  <p:tag name="ISFOXOLDCLASSIFICATIONID" val="e3171716-98b2-4896-b5c7-e8b8ab69e33b"/>
  <p:tag name="ISFOXCLASSIFICATIONINKEYWORDS" val="Restricted use"/>
  <p:tag name="ISFOXDOVERSIONINGONSAVE" val="0"/>
</p:tagLst>
</file>

<file path=ppt/theme/theme1.xml><?xml version="1.0" encoding="utf-8"?>
<a:theme xmlns:a="http://schemas.openxmlformats.org/drawingml/2006/main" name="Kantar Health Presentation Master Template (16_9) Examples">
  <a:themeElements>
    <a:clrScheme name="Custom 437">
      <a:dk1>
        <a:srgbClr val="717171"/>
      </a:dk1>
      <a:lt1>
        <a:srgbClr val="FFFFFF"/>
      </a:lt1>
      <a:dk2>
        <a:srgbClr val="963CBD"/>
      </a:dk2>
      <a:lt2>
        <a:srgbClr val="FFBE00"/>
      </a:lt2>
      <a:accent1>
        <a:srgbClr val="EF3340"/>
      </a:accent1>
      <a:accent2>
        <a:srgbClr val="848484"/>
      </a:accent2>
      <a:accent3>
        <a:srgbClr val="62D9CD"/>
      </a:accent3>
      <a:accent4>
        <a:srgbClr val="FF761A"/>
      </a:accent4>
      <a:accent5>
        <a:srgbClr val="FF25BF"/>
      </a:accent5>
      <a:accent6>
        <a:srgbClr val="00A9CE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antar Health Presentation Template (Wide).potx" id="{48876F0D-B4E3-42FC-A750-ABE29E8E3ECE}" vid="{86E25CF3-76A9-4BEF-A2D4-38F5E41AE342}"/>
    </a:ext>
  </a:extLst>
</a:theme>
</file>

<file path=ppt/theme/theme2.xml><?xml version="1.0" encoding="utf-8"?>
<a:theme xmlns:a="http://schemas.openxmlformats.org/drawingml/2006/main" name="1_Kantar Health Presentation Master Template (16_9) Examples">
  <a:themeElements>
    <a:clrScheme name="Custom 437">
      <a:dk1>
        <a:srgbClr val="717171"/>
      </a:dk1>
      <a:lt1>
        <a:srgbClr val="FFFFFF"/>
      </a:lt1>
      <a:dk2>
        <a:srgbClr val="963CBD"/>
      </a:dk2>
      <a:lt2>
        <a:srgbClr val="FFBE00"/>
      </a:lt2>
      <a:accent1>
        <a:srgbClr val="EF3340"/>
      </a:accent1>
      <a:accent2>
        <a:srgbClr val="848484"/>
      </a:accent2>
      <a:accent3>
        <a:srgbClr val="62D9CD"/>
      </a:accent3>
      <a:accent4>
        <a:srgbClr val="FF761A"/>
      </a:accent4>
      <a:accent5>
        <a:srgbClr val="FF25BF"/>
      </a:accent5>
      <a:accent6>
        <a:srgbClr val="00A9CE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antar Health Presentation Template (Wide).potx" id="{48876F0D-B4E3-42FC-A750-ABE29E8E3ECE}" vid="{86E25CF3-76A9-4BEF-A2D4-38F5E41AE3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49B687A8E8E746982EC916CDA038AA" ma:contentTypeVersion="2" ma:contentTypeDescription="Create a new document." ma:contentTypeScope="" ma:versionID="6f87eb06f3d83f36905fec3e924db89d">
  <xsd:schema xmlns:xsd="http://www.w3.org/2001/XMLSchema" xmlns:xs="http://www.w3.org/2001/XMLSchema" xmlns:p="http://schemas.microsoft.com/office/2006/metadata/properties" xmlns:ns2="0b437f98-23ae-4433-b13b-76c2068079ae" targetNamespace="http://schemas.microsoft.com/office/2006/metadata/properties" ma:root="true" ma:fieldsID="963eca439521cf874d5dbf5bfcb44ac3" ns2:_="">
    <xsd:import namespace="0b437f98-23ae-4433-b13b-76c2068079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7f98-23ae-4433-b13b-76c206807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21F26D-1C5E-4D05-B9EB-4AE8271992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25E5B0-CE5A-42AA-9A2E-17614517836C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0b437f98-23ae-4433-b13b-76c2068079a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6CFE2A-12F4-480B-9E6A-6333D733858C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0FF059FB-804E-4E53-97E5-E3C13822B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7f98-23ae-4433-b13b-76c206807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6605</TotalTime>
  <Words>998</Words>
  <Application>Microsoft Office PowerPoint</Application>
  <PresentationFormat>Custom</PresentationFormat>
  <Paragraphs>191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Kantar Health Presentation Master Template (16_9) Examples</vt:lpstr>
      <vt:lpstr>1_Kantar Health Presentation Master Template (16_9) Examples</vt:lpstr>
      <vt:lpstr>C-SCOPE: Survey on the Management of HCV in addiction clinics treating Patients on Opiate Agonist Therapies: a global perspective </vt:lpstr>
      <vt:lpstr>Methodology</vt:lpstr>
      <vt:lpstr>Inclusion Criteria</vt:lpstr>
      <vt:lpstr>Questionnaire design</vt:lpstr>
      <vt:lpstr>Executive summary</vt:lpstr>
      <vt:lpstr>PowerPoint Presentation</vt:lpstr>
      <vt:lpstr>More than half of the institutions included in the survey are substance abuse centers or specialized in OAT therapy. A majority are funded publicly, and more than two thirds are in metropolitan/urban centers. </vt:lpstr>
      <vt:lpstr>Of the physicians participating in this research, 29% are psychiatrists. On average, physicians have 11 years of experience at an OAT institution and they spent 88% of their time managing patients.</vt:lpstr>
      <vt:lpstr>The most common concomitant condition among OAT patients is psychiatric. HCV incidence among OAT patients is estimated to be 29%. </vt:lpstr>
      <vt:lpstr>PowerPoint Presentation</vt:lpstr>
      <vt:lpstr>PowerPoint Presentation</vt:lpstr>
      <vt:lpstr>PowerPoint Presentation</vt:lpstr>
      <vt:lpstr>The majority of Physicians considers testing and treatment of PWID as important, but there is a need for education related to HCV Treatment</vt:lpstr>
      <vt:lpstr>Summary</vt:lpstr>
      <vt:lpstr>Topline Slides</vt:lpstr>
    </vt:vector>
  </TitlesOfParts>
  <Company>KITP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template with examples</dc:title>
  <dc:creator>Williams, Tom (KHLEP)</dc:creator>
  <cp:keywords>Restricted use;</cp:keywords>
  <cp:lastModifiedBy>Merck &amp; Co., Inc.</cp:lastModifiedBy>
  <cp:revision>821</cp:revision>
  <cp:lastPrinted>2017-01-04T12:08:35Z</cp:lastPrinted>
  <dcterms:created xsi:type="dcterms:W3CDTF">2016-09-29T14:14:20Z</dcterms:created>
  <dcterms:modified xsi:type="dcterms:W3CDTF">2017-11-13T21:07:55Z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0x0101003B49B687A8E8E746982EC916CDA038AA</vt:lpwstr>
  </property>
  <property fmtid="{D5CDD505-2E9C-101B-9397-08002B2CF9AE}" pid="3" name="a71660d270c64f5bbb8f27ffa23">
    <vt:bool>false</vt:bool>
  </property>
  <property fmtid="{D5CDD505-2E9C-101B-9397-08002B2CF9AE}" pid="4" name="ISFOXClassification">
    <vt:lpwstr>Restricted use</vt:lpwstr>
  </property>
  <property fmtid="{D5CDD505-2E9C-101B-9397-08002B2CF9AE}" pid="5" name="docIndexRef">
    <vt:lpwstr>23735936-efb4-4e67-915b-682b20f2e9e9</vt:lpwstr>
  </property>
  <property fmtid="{D5CDD505-2E9C-101B-9397-08002B2CF9AE}" pid="6" name="bjSaver">
    <vt:lpwstr>ncGbOCF6W1ZIgGnXOAZBYNiA6QSMXlAQ</vt:lpwstr>
  </property>
  <property fmtid="{D5CDD505-2E9C-101B-9397-08002B2CF9AE}" pid="7" name="_NewReviewCycle">
    <vt:lpwstr/>
  </property>
  <property fmtid="{D5CDD505-2E9C-101B-9397-08002B2CF9AE}" pid="8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9" name="bjDocumentLabelXML-0">
    <vt:lpwstr>nternal/label"&gt;&lt;element uid="9920fcc9-9f43-4d43-9e3e-b98a219cfd55" value="" /&gt;&lt;/sisl&gt;</vt:lpwstr>
  </property>
  <property fmtid="{D5CDD505-2E9C-101B-9397-08002B2CF9AE}" pid="10" name="bjDocumentSecurityLabel">
    <vt:lpwstr>Not Classified</vt:lpwstr>
  </property>
  <property fmtid="{D5CDD505-2E9C-101B-9397-08002B2CF9AE}" pid="11" name="_AdHocReviewCycleID">
    <vt:i4>1696456201</vt:i4>
  </property>
  <property fmtid="{D5CDD505-2E9C-101B-9397-08002B2CF9AE}" pid="12" name="_EmailSubject">
    <vt:lpwstr>C-SCOPE documents to share</vt:lpwstr>
  </property>
  <property fmtid="{D5CDD505-2E9C-101B-9397-08002B2CF9AE}" pid="13" name="_AuthorEmail">
    <vt:lpwstr>martine.drolet@merck.com</vt:lpwstr>
  </property>
  <property fmtid="{D5CDD505-2E9C-101B-9397-08002B2CF9AE}" pid="14" name="_AuthorEmailDisplayName">
    <vt:lpwstr>Drolet, Martine</vt:lpwstr>
  </property>
</Properties>
</file>